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>
        <p:scale>
          <a:sx n="130" d="100"/>
          <a:sy n="130" d="100"/>
        </p:scale>
        <p:origin x="1224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EAB0-645D-40AF-A0D7-D81F7882D419}" type="datetimeFigureOut">
              <a:rPr lang="es-ES" smtClean="0"/>
              <a:pPr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30AC-4C32-4661-8881-2F03F33CF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27013" y="6597352"/>
            <a:ext cx="8686800" cy="216024"/>
          </a:xfrm>
          <a:prstGeom prst="roundRect">
            <a:avLst>
              <a:gd name="adj" fmla="val 0"/>
            </a:avLst>
          </a:prstGeom>
          <a:solidFill>
            <a:srgbClr val="0B2D55"/>
          </a:solidFill>
          <a:ln w="2540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51520" y="1196752"/>
            <a:ext cx="8686800" cy="165100"/>
          </a:xfrm>
          <a:prstGeom prst="roundRect">
            <a:avLst>
              <a:gd name="adj" fmla="val 0"/>
            </a:avLst>
          </a:prstGeom>
          <a:solidFill>
            <a:srgbClr val="495152"/>
          </a:solidFill>
          <a:ln w="25400">
            <a:noFill/>
            <a:round/>
            <a:headEnd/>
            <a:tailEnd/>
          </a:ln>
        </p:spPr>
        <p:txBody>
          <a:bodyPr/>
          <a:lstStyle/>
          <a:p>
            <a:endParaRPr lang="ca-ES" dirty="0"/>
          </a:p>
        </p:txBody>
      </p:sp>
      <p:sp>
        <p:nvSpPr>
          <p:cNvPr id="6148" name="AutoShape 4"/>
          <p:cNvSpPr>
            <a:spLocks/>
          </p:cNvSpPr>
          <p:nvPr/>
        </p:nvSpPr>
        <p:spPr bwMode="auto">
          <a:xfrm>
            <a:off x="227013" y="100013"/>
            <a:ext cx="8686800" cy="1024731"/>
          </a:xfrm>
          <a:prstGeom prst="roundRect">
            <a:avLst>
              <a:gd name="adj" fmla="val 0"/>
            </a:avLst>
          </a:prstGeom>
          <a:solidFill>
            <a:srgbClr val="0B2D55"/>
          </a:solidFill>
          <a:ln w="25400">
            <a:noFill/>
            <a:round/>
            <a:headEnd/>
            <a:tailEnd/>
          </a:ln>
        </p:spPr>
        <p:txBody>
          <a:bodyPr lIns="38094" tIns="19047" rIns="38094" bIns="19047"/>
          <a:lstStyle/>
          <a:p>
            <a:pPr algn="ctr" defTabSz="165100"/>
            <a:endParaRPr lang="en-GB" sz="2900">
              <a:solidFill>
                <a:srgbClr val="000000"/>
              </a:solidFill>
              <a:latin typeface="Gill Sans" pitchFamily="1" charset="0"/>
              <a:ea typeface="ヒラギノ角ゴ Pro W3" pitchFamily="1" charset="-128"/>
              <a:sym typeface="Gill Sans" pitchFamily="1" charset="0"/>
            </a:endParaRPr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251520" y="1412776"/>
            <a:ext cx="1970881" cy="173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95250" indent="-95250" defTabSz="165100">
              <a:lnSpc>
                <a:spcPct val="110000"/>
              </a:lnSpc>
            </a:pPr>
            <a:r>
              <a:rPr lang="ca-ES" sz="800" b="1" dirty="0" smtClean="0">
                <a:latin typeface="Helvetica" pitchFamily="1" charset="0"/>
                <a:cs typeface="Helvetica" pitchFamily="1" charset="0"/>
                <a:sym typeface="Helvetica" pitchFamily="1" charset="0"/>
              </a:rPr>
              <a:t>Introducció: </a:t>
            </a:r>
          </a:p>
          <a:p>
            <a:pPr marL="95250" indent="-95250" defTabSz="165100">
              <a:lnSpc>
                <a:spcPct val="110000"/>
              </a:lnSpc>
            </a:pPr>
            <a:endParaRPr lang="ca-ES" sz="600" b="1" dirty="0" smtClean="0">
              <a:latin typeface="Helvetica" pitchFamily="1" charset="0"/>
              <a:cs typeface="Helvetica" pitchFamily="1" charset="0"/>
              <a:sym typeface="Helvetica" pitchFamily="1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Es tracta de la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posada en pràctica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d’una proposta de interdisciplina curricular.</a:t>
            </a:r>
          </a:p>
          <a:p>
            <a:pPr algn="just">
              <a:buNone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La meva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motivació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va sorgir  a partir de l’assignatura d’</a:t>
            </a:r>
            <a:r>
              <a:rPr lang="ca-ES" sz="600" i="1" dirty="0" smtClean="0">
                <a:latin typeface="Arial" pitchFamily="34" charset="0"/>
                <a:cs typeface="Arial" pitchFamily="34" charset="0"/>
              </a:rPr>
              <a:t>Innovació docent i iniciació a la investigació educativa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cursada al Màster. </a:t>
            </a:r>
          </a:p>
          <a:p>
            <a:pPr algn="just">
              <a:buNone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 intenció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 és diluir barreres entre matèries i tenir un enfocament més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global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 de l’ensenyament i els aprenentatges. </a:t>
            </a:r>
          </a:p>
          <a:p>
            <a:pPr algn="just">
              <a:buNone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Es tracta de trobar la relació entre dues matèries i portar-ho a la realitat.</a:t>
            </a:r>
          </a:p>
          <a:p>
            <a:pPr algn="just">
              <a:buNone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b="1" dirty="0" smtClean="0">
                <a:latin typeface="Arial" pitchFamily="34" charset="0"/>
                <a:cs typeface="Arial" pitchFamily="34" charset="0"/>
              </a:rPr>
              <a:t>Dut a terme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amb tres grups de 3r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d’ESO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marL="95250" indent="-95250" defTabSz="165100"/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 </a:t>
            </a:r>
          </a:p>
          <a:p>
            <a:pPr marL="95250" indent="-95250" defTabSz="165100">
              <a:lnSpc>
                <a:spcPct val="110000"/>
              </a:lnSpc>
              <a:buFontTx/>
              <a:buAutoNum type="arabicParenR"/>
            </a:pPr>
            <a:endParaRPr lang="ca-ES" sz="600" dirty="0">
              <a:latin typeface="Helvetica" pitchFamily="1" charset="0"/>
              <a:cs typeface="Helvetica" pitchFamily="1" charset="0"/>
              <a:sym typeface="Helvetica" pitchFamily="1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2339752" y="1412776"/>
            <a:ext cx="2232248" cy="309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“Les diferents àrees que conformen el Currículum de l’Educació Secundària Obligatòria ofereixen un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coneixement parcial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d’aquesta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realitat global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. La realitat és un tot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globalitzador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 dels elements que la composen i que es relacionen entre si” (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Gonzàlez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600" i="1" dirty="0" smtClean="0">
                <a:latin typeface="Arial" pitchFamily="34" charset="0"/>
                <a:cs typeface="Arial" pitchFamily="34" charset="0"/>
              </a:rPr>
              <a:t>et al. 1997:173)</a:t>
            </a:r>
          </a:p>
          <a:p>
            <a:pPr algn="just"/>
            <a:endParaRPr lang="ca-ES" sz="6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És necessari afavorir actuacions entre diferents àrees ja que contribueix a que l’alumne adquireixi una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visió global de la realitat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i s’evitaran repeticions innecessàries.  Això es fa possible amb la interdisciplinarietat. </a:t>
            </a: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L’aproximació a la interdisciplinarietat des de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l’educació física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es troba en els </a:t>
            </a:r>
            <a:r>
              <a:rPr lang="ca-ES" sz="600" b="1" dirty="0" smtClean="0">
                <a:latin typeface="Arial" pitchFamily="34" charset="0"/>
                <a:cs typeface="Arial" pitchFamily="34" charset="0"/>
              </a:rPr>
              <a:t>llocs més destacats del rànquing de propostes metodològiques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(rev.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Tándem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), molt per sobre de la relació que s’hagi pogut establir en les anomenades àrees instrumentals.</a:t>
            </a: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Dificultats d’implementació de la interdisciplinarietat: (Castañer, 1995)</a:t>
            </a:r>
          </a:p>
          <a:p>
            <a:pPr algn="just">
              <a:buFont typeface="Arial" pitchFamily="34" charset="0"/>
              <a:buChar char="•"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a-ES" sz="600" dirty="0" smtClean="0"/>
              <a:t>Dificultats intrínseques de la </a:t>
            </a:r>
            <a:r>
              <a:rPr lang="ca-ES" sz="600" b="1" dirty="0" smtClean="0"/>
              <a:t>pròpia disciplina</a:t>
            </a:r>
            <a:r>
              <a:rPr lang="ca-ES" sz="600" dirty="0" smtClean="0"/>
              <a:t>: orientació professional de cada professor i llenguatge propi.</a:t>
            </a:r>
          </a:p>
          <a:p>
            <a:pPr algn="just">
              <a:buFont typeface="Arial" pitchFamily="34" charset="0"/>
              <a:buChar char="•"/>
            </a:pPr>
            <a:endParaRPr lang="ca-ES" sz="600" dirty="0" smtClean="0"/>
          </a:p>
          <a:p>
            <a:pPr algn="just">
              <a:buFont typeface="Arial" pitchFamily="34" charset="0"/>
              <a:buChar char="•"/>
            </a:pPr>
            <a:r>
              <a:rPr lang="ca-ES" sz="600" dirty="0" smtClean="0"/>
              <a:t>Dificultats generades per el propi </a:t>
            </a:r>
            <a:r>
              <a:rPr lang="ca-ES" sz="600" b="1" dirty="0" smtClean="0"/>
              <a:t>equip docent</a:t>
            </a:r>
            <a:r>
              <a:rPr lang="ca-ES" sz="600" dirty="0" smtClean="0"/>
              <a:t>: posicionament i pertinença professional i social de cada persona. Necessitat de marcar diferència. </a:t>
            </a:r>
          </a:p>
          <a:p>
            <a:pPr algn="just">
              <a:buFont typeface="Arial" pitchFamily="34" charset="0"/>
              <a:buChar char="•"/>
            </a:pPr>
            <a:endParaRPr lang="ca-ES" sz="600" dirty="0" smtClean="0"/>
          </a:p>
          <a:p>
            <a:pPr algn="just">
              <a:buFont typeface="Arial" pitchFamily="34" charset="0"/>
              <a:buChar char="•"/>
            </a:pPr>
            <a:r>
              <a:rPr lang="ca-ES" sz="600" dirty="0" smtClean="0"/>
              <a:t>Dificultats </a:t>
            </a:r>
            <a:r>
              <a:rPr lang="ca-ES" sz="600" b="1" dirty="0" smtClean="0"/>
              <a:t>externes</a:t>
            </a:r>
            <a:r>
              <a:rPr lang="ca-ES" sz="600" dirty="0" smtClean="0"/>
              <a:t> a l’equip docent: flexibilitat i autonomia que requereixen aquest tipus de projectes.</a:t>
            </a:r>
          </a:p>
          <a:p>
            <a:pPr algn="just">
              <a:buFont typeface="Arial" pitchFamily="34" charset="0"/>
              <a:buChar char="•"/>
            </a:pPr>
            <a:endParaRPr lang="ca-ES" sz="600" dirty="0" smtClean="0"/>
          </a:p>
          <a:p>
            <a:pPr algn="just">
              <a:buFont typeface="Arial" pitchFamily="34" charset="0"/>
              <a:buChar char="•"/>
            </a:pPr>
            <a:r>
              <a:rPr lang="ca-ES" sz="600" dirty="0" smtClean="0"/>
              <a:t>Altres dificultats: prejudicis, rutines i bloquejos. </a:t>
            </a: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4644008" y="1412776"/>
            <a:ext cx="4320480" cy="50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>
              <a:lnSpc>
                <a:spcPct val="110000"/>
              </a:lnSpc>
            </a:pPr>
            <a:r>
              <a:rPr lang="ca-ES" sz="8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Proposta i posada en pràctica</a:t>
            </a:r>
          </a:p>
          <a:p>
            <a:pPr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La proposta va ser posada en pràctica a l’escola on vaig fer les pràctiques amb els tres grups de 3r </a:t>
            </a:r>
            <a:r>
              <a:rPr lang="ca-ES" sz="600" dirty="0" err="1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d’ESO</a:t>
            </a: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 i a les hores d’educació física amb un total de entre 8 i 10 sessions. </a:t>
            </a:r>
          </a:p>
          <a:p>
            <a:pPr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Aquest va ser l’ordre i duració de les sessions segons  les matèries amb les que van ser relacionades i els grans continguts:</a:t>
            </a:r>
          </a:p>
          <a:p>
            <a:pPr defTabSz="165100">
              <a:lnSpc>
                <a:spcPct val="110000"/>
              </a:lnSpc>
            </a:pPr>
            <a:endParaRPr lang="ca-ES" sz="800" b="1" dirty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301625" y="1270000"/>
            <a:ext cx="19319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/>
            <a:r>
              <a:rPr lang="en-US" sz="13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 </a:t>
            </a:r>
            <a:endParaRPr lang="en-US" sz="13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</p:txBody>
      </p:sp>
      <p:sp>
        <p:nvSpPr>
          <p:cNvPr id="6153" name="Rectangle 9"/>
          <p:cNvSpPr>
            <a:spLocks/>
          </p:cNvSpPr>
          <p:nvPr/>
        </p:nvSpPr>
        <p:spPr bwMode="auto">
          <a:xfrm>
            <a:off x="2508250" y="1270000"/>
            <a:ext cx="19319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/>
            <a:endParaRPr lang="en-US" sz="13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</p:txBody>
      </p:sp>
      <p:sp>
        <p:nvSpPr>
          <p:cNvPr id="6154" name="Rectangle 10"/>
          <p:cNvSpPr>
            <a:spLocks/>
          </p:cNvSpPr>
          <p:nvPr/>
        </p:nvSpPr>
        <p:spPr bwMode="auto">
          <a:xfrm>
            <a:off x="4713288" y="1270000"/>
            <a:ext cx="19319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/>
            <a:endParaRPr lang="en-US" sz="13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</p:txBody>
      </p:sp>
      <p:sp>
        <p:nvSpPr>
          <p:cNvPr id="6155" name="Rectangle 11"/>
          <p:cNvSpPr>
            <a:spLocks/>
          </p:cNvSpPr>
          <p:nvPr/>
        </p:nvSpPr>
        <p:spPr bwMode="auto">
          <a:xfrm>
            <a:off x="323528" y="332656"/>
            <a:ext cx="835292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/>
            <a:r>
              <a:rPr lang="en-US" sz="20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LA INTERDISCIPLINARIETAT A LA SECUNDÀRIA, UNA REALITAT</a:t>
            </a:r>
            <a:endParaRPr lang="en-US" sz="20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</p:txBody>
      </p:sp>
      <p:sp>
        <p:nvSpPr>
          <p:cNvPr id="6156" name="Rectangle 12"/>
          <p:cNvSpPr>
            <a:spLocks/>
          </p:cNvSpPr>
          <p:nvPr/>
        </p:nvSpPr>
        <p:spPr bwMode="auto">
          <a:xfrm>
            <a:off x="827584" y="764704"/>
            <a:ext cx="68262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/>
            <a:r>
              <a:rPr lang="en-US" sz="9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AUTORA: Helena </a:t>
            </a:r>
            <a:r>
              <a:rPr lang="en-US" sz="900" dirty="0" err="1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Miras</a:t>
            </a:r>
            <a:r>
              <a:rPr lang="en-US" sz="9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 del Río</a:t>
            </a:r>
            <a:endParaRPr lang="en-US" sz="9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  <a:p>
            <a:pPr defTabSz="165100"/>
            <a:r>
              <a:rPr lang="en-US" sz="900" dirty="0" err="1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Tutora</a:t>
            </a:r>
            <a:r>
              <a:rPr lang="en-US" sz="9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: </a:t>
            </a:r>
            <a:r>
              <a:rPr lang="en-US" sz="900" dirty="0" err="1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Dra</a:t>
            </a:r>
            <a:r>
              <a:rPr lang="en-US" sz="9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. Marta </a:t>
            </a:r>
            <a:r>
              <a:rPr lang="en-US" sz="900" dirty="0" err="1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Castañer</a:t>
            </a:r>
            <a:r>
              <a:rPr lang="en-US" sz="900" dirty="0" smtClean="0">
                <a:solidFill>
                  <a:srgbClr val="FFFFFF"/>
                </a:solidFill>
                <a:latin typeface="Helvetica Neue Bold Condensed" pitchFamily="1" charset="0"/>
                <a:sym typeface="Helvetica Neue Bold Condensed" pitchFamily="1" charset="0"/>
              </a:rPr>
              <a:t> </a:t>
            </a:r>
            <a:endParaRPr lang="en-US" sz="900" dirty="0">
              <a:solidFill>
                <a:srgbClr val="FFFFFF"/>
              </a:solidFill>
              <a:latin typeface="Helvetica Neue Bold Condensed" pitchFamily="1" charset="0"/>
              <a:sym typeface="Helvetica Neue Bold Condensed" pitchFamily="1" charset="0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660232" y="5517232"/>
            <a:ext cx="2232248" cy="0"/>
          </a:xfrm>
          <a:prstGeom prst="line">
            <a:avLst/>
          </a:prstGeom>
          <a:noFill/>
          <a:ln w="63500">
            <a:solidFill>
              <a:srgbClr val="656F7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60" name="Rectangle 16"/>
          <p:cNvSpPr>
            <a:spLocks/>
          </p:cNvSpPr>
          <p:nvPr/>
        </p:nvSpPr>
        <p:spPr bwMode="auto">
          <a:xfrm>
            <a:off x="2339752" y="4509120"/>
            <a:ext cx="23042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Castañer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M., Trigo, E. (1995).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La interdisciplinariedad en la Educación Secundaria Obligatoria.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INDE: Zaragoza. </a:t>
            </a:r>
          </a:p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Castañer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M., Trigo, E. (1995).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Globalidad e interdisciplina curricular en la enseñanza primaria.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INDE: Zaragoza. </a:t>
            </a:r>
          </a:p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Departament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d’Educació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II. (2007).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Educació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, Currículum,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Educació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Secundària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Obligatòria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Barcelona: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Servei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Comunicació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Difusió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Publicacions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Frega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A. L. (2007).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Interdisciplinariedad: Enfoques didácticos para la educación general.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Editorial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Bonum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: Buenos Aires.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González, M. D., Hernández, M. A., Manuel, L., Ureña, F. (1997).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La educación física en secundaria.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Elaboraión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de materiales curriculares. Fundamentación teórica.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INDE: Barcelona.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Ministerio de Educación (2004).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Diseño Curricular Básico de Educación Secundaria.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QUEBECOR WORLD PERU S.A: Lima.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Organización de las Naciones Unidas para la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Educació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la Ciencia y la Cultura (1969).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Resolución de la Conferencia General de Paris 1968.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UNESCO: Paris. </a:t>
            </a:r>
          </a:p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Palmade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G. (1979).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Interdisciplinariedad e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ideologias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. NARCEA, S. A. DE EDICIONES: Madrid. </a:t>
            </a:r>
          </a:p>
          <a:p>
            <a:pPr algn="just"/>
            <a:r>
              <a:rPr lang="fr-FR" sz="400" dirty="0" smtClean="0">
                <a:latin typeface="Arial" pitchFamily="34" charset="0"/>
                <a:cs typeface="Arial" pitchFamily="34" charset="0"/>
              </a:rPr>
              <a:t>Piaget, J. et al. (1970-1978). Problèmes généraux de la recherche interdisciplinaire et mécanismes communs, a </a:t>
            </a:r>
            <a:r>
              <a:rPr lang="fr-FR" sz="400" i="1" dirty="0" smtClean="0">
                <a:latin typeface="Arial" pitchFamily="34" charset="0"/>
                <a:cs typeface="Arial" pitchFamily="34" charset="0"/>
              </a:rPr>
              <a:t>Tendances Principales de la recherche dans les sciences sociales et humaines. </a:t>
            </a:r>
            <a:r>
              <a:rPr lang="fr-FR" sz="400" dirty="0" smtClean="0">
                <a:latin typeface="Arial" pitchFamily="34" charset="0"/>
                <a:cs typeface="Arial" pitchFamily="34" charset="0"/>
              </a:rPr>
              <a:t>Mouton: Paris</a:t>
            </a:r>
            <a:r>
              <a:rPr lang="fr-FR" sz="4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PROGRAMA RED. Seminario internacional de interdisciplinariedad y currículo: construcción de proyectos escuela-universidad. Memorias. Ed. Carlos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Miñana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Blasco. Universidad Nacional de Colombia. 2002.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Torres, J. (1999).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Globalización e interdisciplinariedad: el currículum integrado.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EDICIONES MORATA, S. L.: Madrid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Sancho, J. (1990).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Los profesores y el currículum.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ICE -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Horsori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: Barcelona.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Soler, E. (1977). Interdisciplinariedad en el proceso educativo, a “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Documentación: sistema educativo de UU.LL”.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Madrid. </a:t>
            </a:r>
          </a:p>
          <a:p>
            <a:pPr algn="just">
              <a:buNone/>
            </a:pPr>
            <a:r>
              <a:rPr lang="es-ES" sz="400" b="1" dirty="0" err="1" smtClean="0">
                <a:latin typeface="Arial" pitchFamily="34" charset="0"/>
                <a:cs typeface="Arial" pitchFamily="34" charset="0"/>
              </a:rPr>
              <a:t>Altres</a:t>
            </a:r>
            <a:r>
              <a:rPr lang="es-ES" sz="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b="1" dirty="0" err="1" smtClean="0">
                <a:latin typeface="Arial" pitchFamily="34" charset="0"/>
                <a:cs typeface="Arial" pitchFamily="34" charset="0"/>
              </a:rPr>
              <a:t>fonts</a:t>
            </a:r>
            <a:r>
              <a:rPr lang="es-ES" sz="4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s-ES" sz="400" dirty="0" smtClean="0">
                <a:latin typeface="Arial" pitchFamily="34" charset="0"/>
                <a:cs typeface="Arial" pitchFamily="34" charset="0"/>
              </a:rPr>
              <a:t>Equipo directivo de TANDEM (2010). Interdisciplinariedad y currículo. 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Didáctica de la Educación Física,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33, 5-6. </a:t>
            </a:r>
          </a:p>
          <a:p>
            <a:pPr algn="just"/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Apunts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l’assignatura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Innovació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docent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iniciació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a la </a:t>
            </a:r>
            <a:r>
              <a:rPr lang="es-ES" sz="400" i="1" dirty="0" err="1" smtClean="0">
                <a:latin typeface="Arial" pitchFamily="34" charset="0"/>
                <a:cs typeface="Arial" pitchFamily="34" charset="0"/>
              </a:rPr>
              <a:t>investigació</a:t>
            </a:r>
            <a:r>
              <a:rPr lang="es-ES" sz="400" i="1" dirty="0" smtClean="0">
                <a:latin typeface="Arial" pitchFamily="34" charset="0"/>
                <a:cs typeface="Arial" pitchFamily="34" charset="0"/>
              </a:rPr>
              <a:t> educativa. 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Màster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Formació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Professorat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Secundària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Batxillerat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Formació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Professional. (2014). Impartida per Camerino, O. i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Castañer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, M. </a:t>
            </a:r>
          </a:p>
          <a:p>
            <a:pPr defTabSz="165100"/>
            <a:endParaRPr lang="en-US" sz="400" dirty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</p:txBody>
      </p:sp>
      <p:sp>
        <p:nvSpPr>
          <p:cNvPr id="6161" name="Rectangle 17"/>
          <p:cNvSpPr>
            <a:spLocks/>
          </p:cNvSpPr>
          <p:nvPr/>
        </p:nvSpPr>
        <p:spPr bwMode="auto">
          <a:xfrm>
            <a:off x="6972300" y="1281113"/>
            <a:ext cx="1931988" cy="19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65100"/>
            <a:endParaRPr lang="en-US" sz="1300" dirty="0">
              <a:solidFill>
                <a:srgbClr val="FFFFFF"/>
              </a:solidFill>
              <a:latin typeface="Helvetica Neue Bold Condensed" pitchFamily="1" charset="0"/>
              <a:ea typeface="ヒラギノ角ゴ Pro W3" pitchFamily="1" charset="-128"/>
              <a:sym typeface="Helvetica Neue Bold Condensed" pitchFamily="1" charset="0"/>
            </a:endParaRPr>
          </a:p>
        </p:txBody>
      </p:sp>
      <p:sp>
        <p:nvSpPr>
          <p:cNvPr id="6168" name="AutoShape 24"/>
          <p:cNvSpPr>
            <a:spLocks/>
          </p:cNvSpPr>
          <p:nvPr/>
        </p:nvSpPr>
        <p:spPr bwMode="auto">
          <a:xfrm>
            <a:off x="2339752" y="4221088"/>
            <a:ext cx="2304256" cy="216024"/>
          </a:xfrm>
          <a:prstGeom prst="roundRect">
            <a:avLst>
              <a:gd name="adj" fmla="val 0"/>
            </a:avLst>
          </a:prstGeom>
          <a:solidFill>
            <a:srgbClr val="495152"/>
          </a:solidFill>
          <a:ln w="2540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69" name="Rectangle 25"/>
          <p:cNvSpPr>
            <a:spLocks/>
          </p:cNvSpPr>
          <p:nvPr/>
        </p:nvSpPr>
        <p:spPr bwMode="auto">
          <a:xfrm>
            <a:off x="2411760" y="4243437"/>
            <a:ext cx="1931988" cy="19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65100"/>
            <a:r>
              <a:rPr lang="ca-ES" sz="1300" smtClean="0">
                <a:solidFill>
                  <a:srgbClr val="FFFFFF"/>
                </a:solidFill>
                <a:latin typeface="Helvetica Neue Bold Condensed" pitchFamily="1" charset="0"/>
                <a:ea typeface="ヒラギノ角ゴ Pro W3" pitchFamily="1" charset="-128"/>
                <a:sym typeface="Helvetica Neue Bold Condensed" pitchFamily="1" charset="0"/>
              </a:rPr>
              <a:t>Referències</a:t>
            </a:r>
            <a:endParaRPr lang="ca-ES" sz="1300">
              <a:solidFill>
                <a:srgbClr val="FFFFFF"/>
              </a:solidFill>
              <a:latin typeface="Helvetica Neue Bold Condensed" pitchFamily="1" charset="0"/>
              <a:ea typeface="ヒラギノ角ゴ Pro W3" pitchFamily="1" charset="-128"/>
              <a:sym typeface="Helvetica Neue Bold Condensed" pitchFamily="1" charset="0"/>
            </a:endParaRPr>
          </a:p>
        </p:txBody>
      </p:sp>
      <p:sp>
        <p:nvSpPr>
          <p:cNvPr id="6173" name="Rectangle 29"/>
          <p:cNvSpPr>
            <a:spLocks/>
          </p:cNvSpPr>
          <p:nvPr/>
        </p:nvSpPr>
        <p:spPr bwMode="auto">
          <a:xfrm>
            <a:off x="251520" y="3356992"/>
            <a:ext cx="19319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>
              <a:lnSpc>
                <a:spcPct val="110000"/>
              </a:lnSpc>
            </a:pPr>
            <a:r>
              <a:rPr lang="ca-ES" sz="800" b="1" dirty="0" smtClean="0">
                <a:latin typeface="Helvetica" pitchFamily="1" charset="0"/>
                <a:cs typeface="Helvetica" pitchFamily="1" charset="0"/>
                <a:sym typeface="Helvetica" pitchFamily="1" charset="0"/>
              </a:rPr>
              <a:t>Marc teòric:</a:t>
            </a:r>
          </a:p>
          <a:p>
            <a:pPr defTabSz="165100">
              <a:lnSpc>
                <a:spcPct val="110000"/>
              </a:lnSpc>
            </a:pPr>
            <a:endParaRPr lang="en-US" sz="500" dirty="0">
              <a:latin typeface="Helvetica" pitchFamily="1" charset="0"/>
              <a:cs typeface="Helvetica" pitchFamily="1" charset="0"/>
              <a:sym typeface="Helvetica" pitchFamily="1" charset="0"/>
            </a:endParaRPr>
          </a:p>
          <a:p>
            <a:pPr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cs typeface="Helvetica" pitchFamily="1" charset="0"/>
                <a:sym typeface="Helvetica" pitchFamily="1" charset="0"/>
              </a:rPr>
              <a:t>Per tractar de la interdisciplinarietat primer hem de  definir els següents conceptes: </a:t>
            </a:r>
          </a:p>
          <a:p>
            <a:pPr defTabSz="165100">
              <a:lnSpc>
                <a:spcPct val="110000"/>
              </a:lnSpc>
            </a:pPr>
            <a:endParaRPr lang="en-US" sz="600" dirty="0" smtClean="0">
              <a:latin typeface="Helvetica" pitchFamily="1" charset="0"/>
              <a:cs typeface="Helvetica" pitchFamily="1" charset="0"/>
              <a:sym typeface="Helvetica" pitchFamily="1" charset="0"/>
            </a:endParaRPr>
          </a:p>
          <a:p>
            <a:pPr algn="just"/>
            <a:r>
              <a:rPr lang="ca-ES" sz="600" b="1" dirty="0" smtClean="0">
                <a:latin typeface="Arial" pitchFamily="34" charset="0"/>
                <a:cs typeface="Arial" pitchFamily="34" charset="0"/>
              </a:rPr>
              <a:t>Disciplina: 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“conjunt específic de coneixements que té les seves característiques pròpies en el terreny de l’ensenyament, de la formació, dels mecanismes, mètodes i matèries.”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Palmade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 (1979:223-228)</a:t>
            </a:r>
          </a:p>
          <a:p>
            <a:pPr algn="just">
              <a:buNone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b="1" dirty="0" smtClean="0">
                <a:latin typeface="Arial" pitchFamily="34" charset="0"/>
                <a:cs typeface="Arial" pitchFamily="34" charset="0"/>
              </a:rPr>
              <a:t>Interdisciplinarietat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: és la integració interna i conceptual que trenca l’estructura de cada disciplina per aconseguir una nova i comú a totes elles amb la finalitat de donar una visió unitària d’un sector del saber. (Soler, 1977)</a:t>
            </a: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Aquests serien diferents enfocaments depenent del nombre de disciplines que hi participen i del grau de connexió d’aquestes:</a:t>
            </a: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La meva proposta està basada en la interdisciplinarietat i en alguna activitat en la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transdisciplinarietat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defTabSz="165100"/>
            <a:endParaRPr lang="es-ES" sz="400" dirty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251520" y="3212976"/>
            <a:ext cx="1936750" cy="0"/>
          </a:xfrm>
          <a:prstGeom prst="line">
            <a:avLst/>
          </a:prstGeom>
          <a:noFill/>
          <a:ln w="63500">
            <a:solidFill>
              <a:srgbClr val="656F7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716016" y="5517232"/>
            <a:ext cx="1938338" cy="0"/>
          </a:xfrm>
          <a:prstGeom prst="line">
            <a:avLst/>
          </a:prstGeom>
          <a:noFill/>
          <a:ln w="63500">
            <a:solidFill>
              <a:srgbClr val="656F7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76" name="Rectangle 32"/>
          <p:cNvSpPr>
            <a:spLocks/>
          </p:cNvSpPr>
          <p:nvPr/>
        </p:nvSpPr>
        <p:spPr bwMode="auto">
          <a:xfrm>
            <a:off x="4716016" y="2780928"/>
            <a:ext cx="193357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8600" indent="-228600" defTabSz="165100">
              <a:lnSpc>
                <a:spcPct val="110000"/>
              </a:lnSpc>
            </a:pPr>
            <a:r>
              <a:rPr lang="ca-ES" sz="5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         *només va ser possible amb un dels grups</a:t>
            </a:r>
          </a:p>
          <a:p>
            <a:pPr marL="228600" indent="-228600" defTabSz="165100">
              <a:lnSpc>
                <a:spcPct val="110000"/>
              </a:lnSpc>
            </a:pPr>
            <a:endParaRPr lang="ca-ES" sz="2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marL="228600" indent="-228600" defTabSz="165100">
              <a:lnSpc>
                <a:spcPct val="110000"/>
              </a:lnSpc>
            </a:pPr>
            <a:r>
              <a:rPr lang="ca-ES" sz="7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1. Biologia: Músculs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Dins del tema de l’aparell locomotor. Els alumnes, per parelles, havien de buscar informació sobre un múscul i proposar un exercici de força per presentar-ho davant la classe i tothom havia de fer l’exercici que els companys proposaven. </a:t>
            </a:r>
          </a:p>
          <a:p>
            <a:pPr algn="just" defTabSz="165100">
              <a:lnSpc>
                <a:spcPct val="110000"/>
              </a:lnSpc>
            </a:pPr>
            <a:endParaRPr lang="ca-ES" sz="3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r>
              <a:rPr lang="ca-ES" sz="7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2. Ciències socials: Danses africanes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A partir d’un projecte que fan d’intercanvi cultural  amb una escola de Burkina Faso, ens vam intentar apropar a la seva cultura des de les danses. Cada grup de 6 a 8 persones havia de crear la seva dansa africana.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També van crear màscares de l’estil africà. </a:t>
            </a: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8316416" y="188640"/>
          <a:ext cx="504056" cy="433818"/>
        </p:xfrm>
        <a:graphic>
          <a:graphicData uri="http://schemas.openxmlformats.org/presentationml/2006/ole">
            <p:oleObj spid="_x0000_s1026" name="Imagen" r:id="rId3" imgW="1467311" imgH="1257847" progId="Word.Picture.8">
              <p:embed/>
            </p:oleObj>
          </a:graphicData>
        </a:graphic>
      </p:graphicFrame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229200"/>
            <a:ext cx="2016224" cy="81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4860032" y="1916832"/>
          <a:ext cx="3816424" cy="902970"/>
        </p:xfrm>
        <a:graphic>
          <a:graphicData uri="http://schemas.openxmlformats.org/drawingml/2006/table">
            <a:tbl>
              <a:tblPr/>
              <a:tblGrid>
                <a:gridCol w="1271994"/>
                <a:gridCol w="1271994"/>
                <a:gridCol w="1272436"/>
              </a:tblGrid>
              <a:tr h="101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Duració i ordre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Matèria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Continguts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70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setmana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 sessions + examen</a:t>
                      </a:r>
                      <a:r>
                        <a:rPr lang="ca-ES" sz="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Biologia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Músculs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setmana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 sessions)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Socials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Danses africanes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setmana i mitja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 sessions)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Castellà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Expressió corporal i verbal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Mitja setmana 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 sessió)</a:t>
                      </a:r>
                      <a:endParaRPr lang="es-ES" sz="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Castellà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Ortografia 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sessions </a:t>
                      </a:r>
                      <a:r>
                        <a:rPr lang="ca-ES" sz="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Transdisciplinària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Jocs cooperatius i avaluació</a:t>
                      </a:r>
                      <a:endParaRPr lang="es-ES" sz="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9" name="38 Imagen" descr="danses.jpg"/>
          <p:cNvPicPr>
            <a:picLocks noChangeAspect="1"/>
          </p:cNvPicPr>
          <p:nvPr/>
        </p:nvPicPr>
        <p:blipFill>
          <a:blip r:embed="rId5" cstate="print">
            <a:lum contrast="20000"/>
          </a:blip>
          <a:srcRect l="25916" t="27846" r="35275" b="11367"/>
          <a:stretch>
            <a:fillRect/>
          </a:stretch>
        </p:blipFill>
        <p:spPr>
          <a:xfrm>
            <a:off x="4716016" y="4221088"/>
            <a:ext cx="1476469" cy="1152128"/>
          </a:xfrm>
          <a:prstGeom prst="rect">
            <a:avLst/>
          </a:prstGeom>
        </p:spPr>
      </p:pic>
      <p:pic>
        <p:nvPicPr>
          <p:cNvPr id="40" name="39 Imagen" descr="2014-04-03 1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221088"/>
            <a:ext cx="4320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40 Imagen" descr="2014-04-03 11"/>
          <p:cNvPicPr/>
          <p:nvPr/>
        </p:nvPicPr>
        <p:blipFill>
          <a:blip r:embed="rId7" cstate="print">
            <a:lum contrast="20000"/>
          </a:blip>
          <a:srcRect/>
          <a:stretch>
            <a:fillRect/>
          </a:stretch>
        </p:blipFill>
        <p:spPr bwMode="auto">
          <a:xfrm>
            <a:off x="6228184" y="4869160"/>
            <a:ext cx="4320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32"/>
          <p:cNvSpPr>
            <a:spLocks/>
          </p:cNvSpPr>
          <p:nvPr/>
        </p:nvSpPr>
        <p:spPr bwMode="auto">
          <a:xfrm>
            <a:off x="6732240" y="2852936"/>
            <a:ext cx="20882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65100">
              <a:lnSpc>
                <a:spcPct val="110000"/>
              </a:lnSpc>
            </a:pPr>
            <a:r>
              <a:rPr lang="ca-ES" sz="7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3. Llengua castellana i literatura: Expressió corporal i verbal 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Els alumnes havien de fer un recital de poesia i vam crear unes activitats per a treballar l’expressió tant verbal com corporal</a:t>
            </a:r>
            <a:r>
              <a:rPr lang="ca-ES" sz="7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. </a:t>
            </a: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700" b="1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r>
              <a:rPr lang="ca-ES" sz="7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4. Llengua castellana i literatura: Ortografia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Es tractava de que els alumnes </a:t>
            </a:r>
            <a:r>
              <a:rPr lang="ca-ES" sz="600" dirty="0" err="1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sabéssin</a:t>
            </a: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 </a:t>
            </a: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quina era la paraula escrita d’una manera o d’una altra segons el context. Ho vam fer a partir d’un joc d’agafar que vam anomenar “el caçador de paraules”. </a:t>
            </a: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r>
              <a:rPr lang="ca-ES" sz="600" b="1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5. Totes les matèries treballades: Jocs cooperatius  i avaluació </a:t>
            </a:r>
          </a:p>
          <a:p>
            <a:pPr algn="just" defTabSz="165100">
              <a:lnSpc>
                <a:spcPct val="110000"/>
              </a:lnSpc>
            </a:pPr>
            <a:r>
              <a:rPr lang="ca-ES" sz="600" dirty="0" smtClean="0">
                <a:latin typeface="Helvetica" pitchFamily="1" charset="0"/>
                <a:ea typeface="ヒラギノ角ゴ Pro W3" pitchFamily="1" charset="-128"/>
                <a:cs typeface="Helvetica" pitchFamily="1" charset="0"/>
                <a:sym typeface="Helvetica" pitchFamily="1" charset="0"/>
              </a:rPr>
              <a:t>A partir de proves de cooperació se’ls donaven unes pistes o no per a contestar unes preguntes sobre els conceptes que havíem treballat a les altres sessions. </a:t>
            </a: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  <a:p>
            <a:pPr algn="just" defTabSz="165100">
              <a:lnSpc>
                <a:spcPct val="110000"/>
              </a:lnSpc>
            </a:pPr>
            <a:endParaRPr lang="ca-ES" sz="600" dirty="0" smtClean="0">
              <a:latin typeface="Helvetica" pitchFamily="1" charset="0"/>
              <a:ea typeface="ヒラギノ角ゴ Pro W3" pitchFamily="1" charset="-128"/>
              <a:cs typeface="Helvetica" pitchFamily="1" charset="0"/>
              <a:sym typeface="Helvetica" pitchFamily="1" charset="0"/>
            </a:endParaRPr>
          </a:p>
        </p:txBody>
      </p:sp>
      <p:pic>
        <p:nvPicPr>
          <p:cNvPr id="43" name="42 Imagen" descr="narrador"/>
          <p:cNvPicPr/>
          <p:nvPr/>
        </p:nvPicPr>
        <p:blipFill>
          <a:blip r:embed="rId8" cstate="print"/>
          <a:srcRect l="3352" t="20281" r="2776" b="13612"/>
          <a:stretch>
            <a:fillRect/>
          </a:stretch>
        </p:blipFill>
        <p:spPr bwMode="auto">
          <a:xfrm>
            <a:off x="6948264" y="3429000"/>
            <a:ext cx="17281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29"/>
          <p:cNvSpPr>
            <a:spLocks/>
          </p:cNvSpPr>
          <p:nvPr/>
        </p:nvSpPr>
        <p:spPr bwMode="auto">
          <a:xfrm>
            <a:off x="4716016" y="5589240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ca-ES" sz="800" b="1" dirty="0" smtClean="0">
                <a:latin typeface="Arial" pitchFamily="34" charset="0"/>
                <a:cs typeface="Arial" pitchFamily="34" charset="0"/>
              </a:rPr>
              <a:t>Conclusions:</a:t>
            </a:r>
          </a:p>
          <a:p>
            <a:pPr algn="just">
              <a:buFont typeface="Arial" pitchFamily="34" charset="0"/>
              <a:buChar char="•"/>
            </a:pPr>
            <a:r>
              <a:rPr lang="ca-ES" sz="590" dirty="0" smtClean="0">
                <a:latin typeface="Arial" pitchFamily="34" charset="0"/>
                <a:cs typeface="Arial" pitchFamily="34" charset="0"/>
              </a:rPr>
              <a:t>La participació dels professors va ser molt activa i va afavorir molt en tot el procés.</a:t>
            </a:r>
          </a:p>
          <a:p>
            <a:pPr algn="just">
              <a:buFont typeface="Arial" pitchFamily="34" charset="0"/>
              <a:buChar char="•"/>
            </a:pPr>
            <a:r>
              <a:rPr lang="ca-ES" sz="590" dirty="0" smtClean="0">
                <a:latin typeface="Arial" pitchFamily="34" charset="0"/>
                <a:cs typeface="Arial" pitchFamily="34" charset="0"/>
              </a:rPr>
              <a:t>La rebuda dels alumnes al principi va ser més negativa però després les valoracions van ser positives. </a:t>
            </a:r>
          </a:p>
          <a:p>
            <a:pPr algn="just">
              <a:buFont typeface="Arial" pitchFamily="34" charset="0"/>
              <a:buChar char="•"/>
            </a:pPr>
            <a:r>
              <a:rPr lang="ca-ES" sz="590" dirty="0" smtClean="0">
                <a:latin typeface="Arial" pitchFamily="34" charset="0"/>
                <a:cs typeface="Arial" pitchFamily="34" charset="0"/>
              </a:rPr>
              <a:t>La organització de totes les activitats em va suposar molt temps invertit però, és un temps que  no hauria de tornar a invertir si ho hagués de tornar a implementar. </a:t>
            </a:r>
          </a:p>
          <a:p>
            <a:pPr algn="just">
              <a:buFont typeface="Arial" pitchFamily="34" charset="0"/>
              <a:buChar char="•"/>
            </a:pPr>
            <a:r>
              <a:rPr lang="ca-ES" sz="590" dirty="0" smtClean="0">
                <a:latin typeface="Arial" pitchFamily="34" charset="0"/>
                <a:cs typeface="Arial" pitchFamily="34" charset="0"/>
              </a:rPr>
              <a:t>L'experiència va ser molt satisfactòria per a mi i per la majoria de persones que hi van participar. </a:t>
            </a:r>
          </a:p>
        </p:txBody>
      </p:sp>
      <p:sp>
        <p:nvSpPr>
          <p:cNvPr id="45" name="Rectangle 29"/>
          <p:cNvSpPr>
            <a:spLocks/>
          </p:cNvSpPr>
          <p:nvPr/>
        </p:nvSpPr>
        <p:spPr bwMode="auto">
          <a:xfrm>
            <a:off x="6732240" y="5589240"/>
            <a:ext cx="21602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ca-ES" sz="800" b="1" dirty="0" smtClean="0">
                <a:latin typeface="Arial" pitchFamily="34" charset="0"/>
                <a:cs typeface="Arial" pitchFamily="34" charset="0"/>
              </a:rPr>
              <a:t>Prospectiva:</a:t>
            </a: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De cara a millorar la proposta s’hauria de:</a:t>
            </a:r>
          </a:p>
          <a:p>
            <a:pPr marL="85725" algn="just">
              <a:buFont typeface="Arial" pitchFamily="34" charset="0"/>
              <a:buChar char="•"/>
            </a:pPr>
            <a:r>
              <a:rPr lang="ca-ES" sz="600" dirty="0" smtClean="0">
                <a:latin typeface="Arial" pitchFamily="34" charset="0"/>
                <a:cs typeface="Arial" pitchFamily="34" charset="0"/>
              </a:rPr>
              <a:t>Invertir més hores en algunes activitats.</a:t>
            </a:r>
          </a:p>
          <a:p>
            <a:pPr marL="85725" algn="just">
              <a:buFont typeface="Arial" pitchFamily="34" charset="0"/>
              <a:buChar char="•"/>
            </a:pPr>
            <a:r>
              <a:rPr lang="ca-ES" sz="600" dirty="0" smtClean="0">
                <a:latin typeface="Arial" pitchFamily="34" charset="0"/>
                <a:cs typeface="Arial" pitchFamily="34" charset="0"/>
              </a:rPr>
              <a:t>Invertir hores per part de les dues matèries i no només </a:t>
            </a:r>
            <a:r>
              <a:rPr lang="ca-ES" sz="600" dirty="0" err="1" smtClean="0">
                <a:latin typeface="Arial" pitchFamily="34" charset="0"/>
                <a:cs typeface="Arial" pitchFamily="34" charset="0"/>
              </a:rPr>
              <a:t>d’EF</a:t>
            </a:r>
            <a:r>
              <a:rPr lang="ca-ES" sz="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725" algn="just">
              <a:buFont typeface="Arial" pitchFamily="34" charset="0"/>
              <a:buChar char="•"/>
            </a:pPr>
            <a:r>
              <a:rPr lang="ca-ES" sz="600" dirty="0" smtClean="0">
                <a:latin typeface="Arial" pitchFamily="34" charset="0"/>
                <a:cs typeface="Arial" pitchFamily="34" charset="0"/>
              </a:rPr>
              <a:t>Afegir assignatures en algunes activitats.</a:t>
            </a:r>
          </a:p>
          <a:p>
            <a:pPr marL="85725" algn="just">
              <a:buFont typeface="Arial" pitchFamily="34" charset="0"/>
              <a:buChar char="•"/>
            </a:pPr>
            <a:r>
              <a:rPr lang="ca-ES" sz="600" dirty="0" smtClean="0">
                <a:latin typeface="Arial" pitchFamily="34" charset="0"/>
                <a:cs typeface="Arial" pitchFamily="34" charset="0"/>
              </a:rPr>
              <a:t> Combinar horaris dels professors per a que tots els implicats poguessin acudir a les sessions. </a:t>
            </a:r>
          </a:p>
          <a:p>
            <a:pPr algn="just"/>
            <a:r>
              <a:rPr lang="ca-ES" sz="600" dirty="0" smtClean="0">
                <a:latin typeface="Arial" pitchFamily="34" charset="0"/>
                <a:cs typeface="Arial" pitchFamily="34" charset="0"/>
              </a:rPr>
              <a:t>Recordar que el temps invertit inicialment no s’ha de tornar a invertir de cara a implementar altre cop les activitats. </a:t>
            </a:r>
            <a:endParaRPr lang="ca-ES" sz="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ca-ES" sz="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45 Imagen" descr="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28384" y="692696"/>
            <a:ext cx="792088" cy="374177"/>
          </a:xfrm>
          <a:prstGeom prst="rect">
            <a:avLst/>
          </a:prstGeom>
        </p:spPr>
      </p:pic>
      <p:sp>
        <p:nvSpPr>
          <p:cNvPr id="47" name="46 CuadroTexto"/>
          <p:cNvSpPr txBox="1"/>
          <p:nvPr/>
        </p:nvSpPr>
        <p:spPr>
          <a:xfrm>
            <a:off x="8172400" y="6597352"/>
            <a:ext cx="8640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 err="1" smtClean="0">
                <a:solidFill>
                  <a:schemeClr val="bg1"/>
                </a:solidFill>
              </a:rPr>
              <a:t>Curs</a:t>
            </a:r>
            <a:r>
              <a:rPr lang="es-ES" sz="600" dirty="0" smtClean="0">
                <a:solidFill>
                  <a:schemeClr val="bg1"/>
                </a:solidFill>
              </a:rPr>
              <a:t> 2013 - 2014</a:t>
            </a:r>
            <a:endParaRPr lang="es-ES" sz="600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51520" y="6597352"/>
            <a:ext cx="4248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00" smtClean="0">
                <a:solidFill>
                  <a:schemeClr val="bg1"/>
                </a:solidFill>
              </a:rPr>
              <a:t>Màster de Formació del Professorat de Secundària, Batxillerat i Formació Professional.</a:t>
            </a:r>
            <a:endParaRPr lang="ca-ES" sz="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1362</Words>
  <Application>Microsoft Office PowerPoint</Application>
  <PresentationFormat>Presentación en pantalla (4:3)</PresentationFormat>
  <Paragraphs>142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Imagen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</dc:creator>
  <cp:lastModifiedBy>mcastaner</cp:lastModifiedBy>
  <cp:revision>24</cp:revision>
  <dcterms:created xsi:type="dcterms:W3CDTF">2014-06-11T12:13:06Z</dcterms:created>
  <dcterms:modified xsi:type="dcterms:W3CDTF">2014-06-13T10:22:35Z</dcterms:modified>
</cp:coreProperties>
</file>