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45038" cy="3024346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312738" indent="1054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627063" indent="2109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939800" indent="3163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254125" indent="4219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1958" autoAdjust="0"/>
  </p:normalViewPr>
  <p:slideViewPr>
    <p:cSldViewPr>
      <p:cViewPr>
        <p:scale>
          <a:sx n="50" d="100"/>
          <a:sy n="50" d="100"/>
        </p:scale>
        <p:origin x="-72" y="2340"/>
      </p:cViewPr>
      <p:guideLst>
        <p:guide orient="horz" pos="9526"/>
        <p:guide pos="13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31EE0C2B-1722-4832-8E28-A68A3297F3CB}" type="datetimeFigureOut">
              <a:rPr lang="ca-ES"/>
              <a:pPr>
                <a:defRPr/>
              </a:pPr>
              <a:t>13/06/2014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4538"/>
            <a:ext cx="5272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ca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053B711-00C0-4F03-A82C-9C236446010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736850" rtl="0" fontAlgn="base">
      <a:spcBef>
        <a:spcPct val="30000"/>
      </a:spcBef>
      <a:spcAft>
        <a:spcPct val="0"/>
      </a:spcAft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1368425" algn="l" defTabSz="2736850" rtl="0" fontAlgn="base">
      <a:spcBef>
        <a:spcPct val="30000"/>
      </a:spcBef>
      <a:spcAft>
        <a:spcPct val="0"/>
      </a:spcAft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2736850" algn="l" defTabSz="2736850" rtl="0" fontAlgn="base">
      <a:spcBef>
        <a:spcPct val="30000"/>
      </a:spcBef>
      <a:spcAft>
        <a:spcPct val="0"/>
      </a:spcAft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4105275" algn="l" defTabSz="2736850" rtl="0" fontAlgn="base">
      <a:spcBef>
        <a:spcPct val="30000"/>
      </a:spcBef>
      <a:spcAft>
        <a:spcPct val="0"/>
      </a:spcAft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5473700" algn="l" defTabSz="2736850" rtl="0" fontAlgn="base">
      <a:spcBef>
        <a:spcPct val="30000"/>
      </a:spcBef>
      <a:spcAft>
        <a:spcPct val="0"/>
      </a:spcAft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6843598" algn="l" defTabSz="273743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8212318" algn="l" defTabSz="273743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9581037" algn="l" defTabSz="273743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10949757" algn="l" defTabSz="273743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7C8DF9-E24C-418F-BC68-5D628548BDF8}" type="slidenum">
              <a:rPr lang="ca-ES">
                <a:ea typeface="ＭＳ Ｐゴシック"/>
                <a:cs typeface="ＭＳ Ｐゴシック"/>
              </a:rPr>
              <a:pPr/>
              <a:t>1</a:t>
            </a:fld>
            <a:endParaRPr lang="ca-E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2649" y="9395069"/>
            <a:ext cx="36419742" cy="64832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7543" y="17137928"/>
            <a:ext cx="29989954" cy="7729397"/>
          </a:xfrm>
        </p:spPr>
        <p:txBody>
          <a:bodyPr/>
          <a:lstStyle>
            <a:lvl1pPr marL="0" indent="0" algn="ctr">
              <a:buNone/>
              <a:defRPr/>
            </a:lvl1pPr>
            <a:lvl2pPr marL="313848" indent="0" algn="ctr">
              <a:buNone/>
              <a:defRPr/>
            </a:lvl2pPr>
            <a:lvl3pPr marL="627695" indent="0" algn="ctr">
              <a:buNone/>
              <a:defRPr/>
            </a:lvl3pPr>
            <a:lvl4pPr marL="941543" indent="0" algn="ctr">
              <a:buNone/>
              <a:defRPr/>
            </a:lvl4pPr>
            <a:lvl5pPr marL="1255390" indent="0" algn="ctr">
              <a:buNone/>
              <a:defRPr/>
            </a:lvl5pPr>
            <a:lvl6pPr marL="1569238" indent="0" algn="ctr">
              <a:buNone/>
              <a:defRPr/>
            </a:lvl6pPr>
            <a:lvl7pPr marL="1883085" indent="0" algn="ctr">
              <a:buNone/>
              <a:defRPr/>
            </a:lvl7pPr>
            <a:lvl8pPr marL="2196933" indent="0" algn="ctr">
              <a:buNone/>
              <a:defRPr/>
            </a:lvl8pPr>
            <a:lvl9pPr marL="251078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EE4C4-B051-44A2-9AFC-4C455441EBD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459A9-7CAF-4ABF-9644-647BD16B456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0529142" y="2688636"/>
            <a:ext cx="9103252" cy="2419432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12647" y="2688636"/>
            <a:ext cx="27100818" cy="2419432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FE6F3-40F9-46B3-9C29-8CB3DBB23CD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26F9C-F5F4-4CC5-A695-29232B684FA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3393" y="19433974"/>
            <a:ext cx="36419742" cy="60065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83393" y="12818393"/>
            <a:ext cx="36419742" cy="6615582"/>
          </a:xfrm>
        </p:spPr>
        <p:txBody>
          <a:bodyPr anchor="b"/>
          <a:lstStyle>
            <a:lvl1pPr marL="0" indent="0">
              <a:buNone/>
              <a:defRPr sz="1500"/>
            </a:lvl1pPr>
            <a:lvl2pPr marL="313848" indent="0">
              <a:buNone/>
              <a:defRPr sz="1200"/>
            </a:lvl2pPr>
            <a:lvl3pPr marL="627695" indent="0">
              <a:buNone/>
              <a:defRPr sz="1200"/>
            </a:lvl3pPr>
            <a:lvl4pPr marL="941543" indent="0">
              <a:buNone/>
              <a:defRPr sz="900"/>
            </a:lvl4pPr>
            <a:lvl5pPr marL="1255390" indent="0">
              <a:buNone/>
              <a:defRPr sz="900"/>
            </a:lvl5pPr>
            <a:lvl6pPr marL="1569238" indent="0">
              <a:buNone/>
              <a:defRPr sz="900"/>
            </a:lvl6pPr>
            <a:lvl7pPr marL="1883085" indent="0">
              <a:buNone/>
              <a:defRPr sz="900"/>
            </a:lvl7pPr>
            <a:lvl8pPr marL="2196933" indent="0">
              <a:buNone/>
              <a:defRPr sz="900"/>
            </a:lvl8pPr>
            <a:lvl9pPr marL="251078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70809-D7F9-4675-B4BA-13C529318ED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12651" y="8736654"/>
            <a:ext cx="18100912" cy="1814630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529232" y="8736654"/>
            <a:ext cx="18103157" cy="1814630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412A-509E-4660-A0A6-E4414329069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265" y="1211400"/>
            <a:ext cx="38558509" cy="50407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3268" y="6769253"/>
            <a:ext cx="18929908" cy="28221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13848" indent="0">
              <a:buNone/>
              <a:defRPr sz="1500" b="1"/>
            </a:lvl2pPr>
            <a:lvl3pPr marL="627695" indent="0">
              <a:buNone/>
              <a:defRPr sz="1200" b="1"/>
            </a:lvl3pPr>
            <a:lvl4pPr marL="941543" indent="0">
              <a:buNone/>
              <a:defRPr sz="1200" b="1"/>
            </a:lvl4pPr>
            <a:lvl5pPr marL="1255390" indent="0">
              <a:buNone/>
              <a:defRPr sz="1200" b="1"/>
            </a:lvl5pPr>
            <a:lvl6pPr marL="1569238" indent="0">
              <a:buNone/>
              <a:defRPr sz="1200" b="1"/>
            </a:lvl6pPr>
            <a:lvl7pPr marL="1883085" indent="0">
              <a:buNone/>
              <a:defRPr sz="1200" b="1"/>
            </a:lvl7pPr>
            <a:lvl8pPr marL="2196933" indent="0">
              <a:buNone/>
              <a:defRPr sz="1200" b="1"/>
            </a:lvl8pPr>
            <a:lvl9pPr marL="251078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3268" y="9591361"/>
            <a:ext cx="18929908" cy="1742507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765125" y="6769253"/>
            <a:ext cx="18936649" cy="28221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13848" indent="0">
              <a:buNone/>
              <a:defRPr sz="1500" b="1"/>
            </a:lvl2pPr>
            <a:lvl3pPr marL="627695" indent="0">
              <a:buNone/>
              <a:defRPr sz="1200" b="1"/>
            </a:lvl3pPr>
            <a:lvl4pPr marL="941543" indent="0">
              <a:buNone/>
              <a:defRPr sz="1200" b="1"/>
            </a:lvl4pPr>
            <a:lvl5pPr marL="1255390" indent="0">
              <a:buNone/>
              <a:defRPr sz="1200" b="1"/>
            </a:lvl5pPr>
            <a:lvl6pPr marL="1569238" indent="0">
              <a:buNone/>
              <a:defRPr sz="1200" b="1"/>
            </a:lvl6pPr>
            <a:lvl7pPr marL="1883085" indent="0">
              <a:buNone/>
              <a:defRPr sz="1200" b="1"/>
            </a:lvl7pPr>
            <a:lvl8pPr marL="2196933" indent="0">
              <a:buNone/>
              <a:defRPr sz="1200" b="1"/>
            </a:lvl8pPr>
            <a:lvl9pPr marL="251078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765125" y="9591361"/>
            <a:ext cx="18936649" cy="1742507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3D432-6453-4B7C-82F1-5853538F5F4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6352-6324-4DA2-9541-D7D5F216661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FEE11-28C7-4CAC-93EF-00E95D0DB23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266" y="1204671"/>
            <a:ext cx="14095212" cy="512376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50700" y="1204669"/>
            <a:ext cx="23951076" cy="2581176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43266" y="6328437"/>
            <a:ext cx="14095212" cy="20687994"/>
          </a:xfrm>
        </p:spPr>
        <p:txBody>
          <a:bodyPr/>
          <a:lstStyle>
            <a:lvl1pPr marL="0" indent="0">
              <a:buNone/>
              <a:defRPr sz="900"/>
            </a:lvl1pPr>
            <a:lvl2pPr marL="313848" indent="0">
              <a:buNone/>
              <a:defRPr sz="900"/>
            </a:lvl2pPr>
            <a:lvl3pPr marL="627695" indent="0">
              <a:buNone/>
              <a:defRPr sz="600"/>
            </a:lvl3pPr>
            <a:lvl4pPr marL="941543" indent="0">
              <a:buNone/>
              <a:defRPr sz="600"/>
            </a:lvl4pPr>
            <a:lvl5pPr marL="1255390" indent="0">
              <a:buNone/>
              <a:defRPr sz="600"/>
            </a:lvl5pPr>
            <a:lvl6pPr marL="1569238" indent="0">
              <a:buNone/>
              <a:defRPr sz="600"/>
            </a:lvl6pPr>
            <a:lvl7pPr marL="1883085" indent="0">
              <a:buNone/>
              <a:defRPr sz="600"/>
            </a:lvl7pPr>
            <a:lvl8pPr marL="2196933" indent="0">
              <a:buNone/>
              <a:defRPr sz="600"/>
            </a:lvl8pPr>
            <a:lvl9pPr marL="2510780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DAB02-1924-4B2E-80F1-8708BB0D895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18" y="21170311"/>
            <a:ext cx="25707923" cy="24990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97818" y="2702097"/>
            <a:ext cx="25707923" cy="18146301"/>
          </a:xfrm>
        </p:spPr>
        <p:txBody>
          <a:bodyPr/>
          <a:lstStyle>
            <a:lvl1pPr marL="0" indent="0">
              <a:buNone/>
              <a:defRPr sz="2100"/>
            </a:lvl1pPr>
            <a:lvl2pPr marL="313848" indent="0">
              <a:buNone/>
              <a:defRPr sz="1800"/>
            </a:lvl2pPr>
            <a:lvl3pPr marL="627695" indent="0">
              <a:buNone/>
              <a:defRPr sz="1800"/>
            </a:lvl3pPr>
            <a:lvl4pPr marL="941543" indent="0">
              <a:buNone/>
              <a:defRPr sz="1500"/>
            </a:lvl4pPr>
            <a:lvl5pPr marL="1255390" indent="0">
              <a:buNone/>
              <a:defRPr sz="1500"/>
            </a:lvl5pPr>
            <a:lvl6pPr marL="1569238" indent="0">
              <a:buNone/>
              <a:defRPr sz="1500"/>
            </a:lvl6pPr>
            <a:lvl7pPr marL="1883085" indent="0">
              <a:buNone/>
              <a:defRPr sz="1500"/>
            </a:lvl7pPr>
            <a:lvl8pPr marL="2196933" indent="0">
              <a:buNone/>
              <a:defRPr sz="1500"/>
            </a:lvl8pPr>
            <a:lvl9pPr marL="2510780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18" y="23669384"/>
            <a:ext cx="25707923" cy="3550071"/>
          </a:xfrm>
        </p:spPr>
        <p:txBody>
          <a:bodyPr/>
          <a:lstStyle>
            <a:lvl1pPr marL="0" indent="0">
              <a:buNone/>
              <a:defRPr sz="900"/>
            </a:lvl1pPr>
            <a:lvl2pPr marL="313848" indent="0">
              <a:buNone/>
              <a:defRPr sz="900"/>
            </a:lvl2pPr>
            <a:lvl3pPr marL="627695" indent="0">
              <a:buNone/>
              <a:defRPr sz="600"/>
            </a:lvl3pPr>
            <a:lvl4pPr marL="941543" indent="0">
              <a:buNone/>
              <a:defRPr sz="600"/>
            </a:lvl4pPr>
            <a:lvl5pPr marL="1255390" indent="0">
              <a:buNone/>
              <a:defRPr sz="600"/>
            </a:lvl5pPr>
            <a:lvl6pPr marL="1569238" indent="0">
              <a:buNone/>
              <a:defRPr sz="600"/>
            </a:lvl6pPr>
            <a:lvl7pPr marL="1883085" indent="0">
              <a:buNone/>
              <a:defRPr sz="600"/>
            </a:lvl7pPr>
            <a:lvl8pPr marL="2196933" indent="0">
              <a:buNone/>
              <a:defRPr sz="600"/>
            </a:lvl8pPr>
            <a:lvl9pPr marL="2510780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0A54A-6D55-47CD-AF71-EBF48579316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13100" y="2689225"/>
            <a:ext cx="36418838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6656" tIns="143326" rIns="286656" bIns="143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3100" y="8739188"/>
            <a:ext cx="36418838" cy="181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6656" tIns="143326" rIns="286656" bIns="143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13100" y="27554238"/>
            <a:ext cx="89265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286656" tIns="143326" rIns="286656" bIns="14332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5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38338" y="27554238"/>
            <a:ext cx="135683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286656" tIns="143326" rIns="286656" bIns="14332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45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705425" y="27554238"/>
            <a:ext cx="89265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286656" tIns="143326" rIns="286656" bIns="14332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500"/>
            </a:lvl1pPr>
          </a:lstStyle>
          <a:p>
            <a:fld id="{F7523C32-B0BB-4267-A85A-AF33F9D3E24C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865438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defTabSz="2865438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defTabSz="2865438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defTabSz="2865438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defTabSz="2865438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313848" algn="ctr" defTabSz="2866037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627695" algn="ctr" defTabSz="2866037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941543" algn="ctr" defTabSz="2866037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255390" algn="ctr" defTabSz="2866037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73150" indent="-1073150" algn="l" defTabSz="286543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2327275" indent="-892175" algn="l" defTabSz="28654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3578225" indent="-712788" algn="l" defTabSz="2865438" rtl="0" eaLnBrk="0" fontAlgn="base" hangingPunct="0">
        <a:spcBef>
          <a:spcPct val="20000"/>
        </a:spcBef>
        <a:spcAft>
          <a:spcPct val="0"/>
        </a:spcAft>
        <a:buChar char="•"/>
        <a:defRPr sz="75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5013325" indent="-712788" algn="l" defTabSz="2865438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6448425" indent="-712788" algn="l" defTabSz="2865438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6764065" indent="-717054" algn="l" defTabSz="2866037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  <a:ea typeface="+mn-ea"/>
        </a:defRPr>
      </a:lvl6pPr>
      <a:lvl7pPr marL="7077912" indent="-717054" algn="l" defTabSz="2866037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  <a:ea typeface="+mn-ea"/>
        </a:defRPr>
      </a:lvl7pPr>
      <a:lvl8pPr marL="7391760" indent="-717054" algn="l" defTabSz="2866037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  <a:ea typeface="+mn-ea"/>
        </a:defRPr>
      </a:lvl8pPr>
      <a:lvl9pPr marL="7705607" indent="-717054" algn="l" defTabSz="2866037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848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695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543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390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9238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3085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933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780" algn="l" defTabSz="6276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://www.observesport.com/desktop/images/docu/9gi1xufx.pdf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21 Imagen" descr="C:\Users\Usuario\Desktop\HaraiGosh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0288" y="25460325"/>
            <a:ext cx="39274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20 Imagen" descr="C:\Users\Usuari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3675" y="25460325"/>
            <a:ext cx="62007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17925"/>
            <a:ext cx="13754100" cy="25904825"/>
          </a:xfrm>
          <a:solidFill>
            <a:srgbClr val="FFFF99">
              <a:alpha val="57000"/>
            </a:srgb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 defTabSz="2865758" eaLnBrk="1" hangingPunct="1">
              <a:lnSpc>
                <a:spcPct val="150000"/>
              </a:lnSpc>
              <a:defRPr/>
            </a:pPr>
            <a:r>
              <a:rPr lang="ca-ES" sz="3600" b="1" dirty="0" smtClean="0">
                <a:latin typeface="+mj-lt"/>
                <a:cs typeface="+mn-cs"/>
              </a:rPr>
              <a:t>INTRODUCCIÓ</a:t>
            </a:r>
          </a:p>
          <a:p>
            <a:pPr algn="just" defTabSz="2865758">
              <a:lnSpc>
                <a:spcPct val="150000"/>
              </a:lnSpc>
              <a:defRPr/>
            </a:pPr>
            <a:r>
              <a:rPr lang="ca-ES" sz="3200" dirty="0" smtClean="0">
                <a:cs typeface="+mn-cs"/>
              </a:rPr>
              <a:t>Els jocs de lluita i el Judo, són continguts important per al desenvolupament cognitiu, social i afectiu dels alumnes (</a:t>
            </a:r>
            <a:r>
              <a:rPr lang="ca-ES" sz="3200" dirty="0">
                <a:cs typeface="+mn-cs"/>
              </a:rPr>
              <a:t>Diaz et al, 1993</a:t>
            </a:r>
            <a:r>
              <a:rPr lang="ca-ES" sz="3200" dirty="0" smtClean="0">
                <a:cs typeface="+mn-cs"/>
              </a:rPr>
              <a:t>), doncs </a:t>
            </a:r>
            <a:r>
              <a:rPr lang="ca-ES" sz="3200" dirty="0">
                <a:cs typeface="+mn-cs"/>
              </a:rPr>
              <a:t>ens proporcionen una sèrie de valors òptims en aquestes edats de </a:t>
            </a:r>
            <a:r>
              <a:rPr lang="ca-ES" sz="3200" dirty="0" smtClean="0">
                <a:cs typeface="+mn-cs"/>
              </a:rPr>
              <a:t>creixement com el fet de respectar-se un mateix, als companys o al professor. Entenem </a:t>
            </a:r>
            <a:r>
              <a:rPr lang="ca-ES" sz="3200" dirty="0">
                <a:cs typeface="+mn-cs"/>
              </a:rPr>
              <a:t>com a valors tots aquells criteris, els pensaments o decisions que ens permeten veure clarament què és el que hem de potenciar en una cultura, per a què el ser humà es desenvolupi i perfeccioni; s’eduqui. (Flores y Gutiérrez, 1990). </a:t>
            </a: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u="sng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dirty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endParaRPr lang="ca-ES" sz="3200" dirty="0" smtClean="0">
              <a:cs typeface="+mn-cs"/>
            </a:endParaRPr>
          </a:p>
          <a:p>
            <a:pPr algn="just" defTabSz="2865758">
              <a:lnSpc>
                <a:spcPct val="150000"/>
              </a:lnSpc>
              <a:defRPr/>
            </a:pPr>
            <a:r>
              <a:rPr lang="ca-ES" sz="3200" dirty="0">
                <a:cs typeface="+mn-cs"/>
              </a:rPr>
              <a:t>Camerino, O., Gutiérrez, S.A., y Prieto I. (2011), afirmen que un dels motius per als quals s’hauria d’incorporar les activitats de lluita a l’escola, doncs actualment no tenen suficient protagonisme, és el fet que no estimulen la violència sinó que provoquen canvis positius a l’alumne amb conducta disruptiva.</a:t>
            </a:r>
          </a:p>
          <a:p>
            <a:pPr algn="just" defTabSz="2865758">
              <a:lnSpc>
                <a:spcPct val="150000"/>
              </a:lnSpc>
              <a:defRPr/>
            </a:pPr>
            <a:r>
              <a:rPr lang="ca-ES" sz="3200" dirty="0" smtClean="0">
                <a:cs typeface="+mn-cs"/>
              </a:rPr>
              <a:t>Com a </a:t>
            </a:r>
            <a:r>
              <a:rPr lang="ca-ES" sz="3200" b="1" dirty="0" smtClean="0">
                <a:cs typeface="+mn-cs"/>
              </a:rPr>
              <a:t>objectiu</a:t>
            </a:r>
            <a:r>
              <a:rPr lang="ca-ES" sz="3200" dirty="0" smtClean="0">
                <a:cs typeface="+mn-cs"/>
              </a:rPr>
              <a:t> el que es vol és constatar la influència que tenen els jocs de lluita i el Judo  en un grup  de 28 alumnes de 1er d’ESO en l’àmbit de l’Educació Física.</a:t>
            </a:r>
            <a:endParaRPr lang="es-ES" sz="3200" dirty="0">
              <a:cs typeface="+mn-cs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0" y="4349750"/>
            <a:ext cx="428450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6656" tIns="143326" rIns="286656" bIns="143326" anchor="ctr"/>
          <a:lstStyle/>
          <a:p>
            <a:pPr algn="ctr" defTabSz="2865438"/>
            <a:endParaRPr lang="es-ES" sz="3300" b="1">
              <a:solidFill>
                <a:srgbClr val="116D35"/>
              </a:solidFill>
              <a:latin typeface="Garamond" pitchFamily="18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17640300" y="9088438"/>
            <a:ext cx="23779163" cy="782637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lIns="286656" tIns="143326" rIns="286656" bIns="143326" anchor="ctr">
            <a:spAutoFit/>
          </a:bodyPr>
          <a:lstStyle/>
          <a:p>
            <a:pPr defTabSz="2865438"/>
            <a:endParaRPr lang="fr-FR" sz="1600" b="1">
              <a:solidFill>
                <a:srgbClr val="116D35"/>
              </a:solidFill>
              <a:latin typeface="Garamond" pitchFamily="18" charset="0"/>
            </a:endParaRPr>
          </a:p>
          <a:p>
            <a:pPr defTabSz="2865438"/>
            <a:endParaRPr lang="fr-FR" sz="1600" b="1">
              <a:solidFill>
                <a:srgbClr val="116D35"/>
              </a:solidFill>
              <a:latin typeface="Garamond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5135225" y="3717925"/>
            <a:ext cx="13084175" cy="25904825"/>
          </a:xfrm>
          <a:prstGeom prst="rect">
            <a:avLst/>
          </a:prstGeom>
          <a:solidFill>
            <a:srgbClr val="FFFF99">
              <a:alpha val="5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86656" tIns="143326" rIns="286656" bIns="143326"/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ES" sz="3600" b="1" dirty="0">
                <a:ea typeface="ＭＳ Ｐゴシック" pitchFamily="1" charset="-128"/>
                <a:cs typeface="+mn-cs"/>
              </a:rPr>
              <a:t>METODOLOGIA</a:t>
            </a: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s-ES" sz="3200" b="1" dirty="0">
                <a:ea typeface="ＭＳ Ｐゴシック" pitchFamily="1" charset="-128"/>
                <a:cs typeface="+mn-cs"/>
              </a:rPr>
              <a:t>PARTICIPANTS: </a:t>
            </a:r>
            <a:r>
              <a:rPr lang="es-ES" sz="3200" dirty="0">
                <a:ea typeface="ＭＳ Ｐゴシック" pitchFamily="1" charset="-128"/>
                <a:cs typeface="+mn-cs"/>
              </a:rPr>
              <a:t>28 al. de 1er </a:t>
            </a:r>
            <a:r>
              <a:rPr lang="es-ES" sz="3200" dirty="0" err="1">
                <a:ea typeface="ＭＳ Ｐゴシック" pitchFamily="1" charset="-128"/>
                <a:cs typeface="+mn-cs"/>
              </a:rPr>
              <a:t>d’ESO</a:t>
            </a:r>
            <a:r>
              <a:rPr lang="es-ES" sz="3200" dirty="0">
                <a:ea typeface="ＭＳ Ｐゴシック" pitchFamily="1" charset="-128"/>
                <a:cs typeface="+mn-cs"/>
              </a:rPr>
              <a:t> de Sagrada </a:t>
            </a:r>
            <a:r>
              <a:rPr lang="es-ES" sz="3200" dirty="0" err="1">
                <a:ea typeface="ＭＳ Ｐゴシック" pitchFamily="1" charset="-128"/>
                <a:cs typeface="+mn-cs"/>
              </a:rPr>
              <a:t>Família</a:t>
            </a:r>
            <a:r>
              <a:rPr lang="es-ES" sz="3200" dirty="0">
                <a:ea typeface="ＭＳ Ｐゴシック" pitchFamily="1" charset="-128"/>
                <a:cs typeface="+mn-cs"/>
              </a:rPr>
              <a:t>. </a:t>
            </a: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s-ES" sz="3200" b="1" dirty="0">
                <a:ea typeface="ＭＳ Ｐゴシック" pitchFamily="1" charset="-128"/>
                <a:cs typeface="+mn-cs"/>
              </a:rPr>
              <a:t>DISSENY</a:t>
            </a:r>
          </a:p>
          <a:p>
            <a:pPr algn="just" eaLnBrk="0" hangingPunct="0">
              <a:lnSpc>
                <a:spcPct val="150000"/>
              </a:lnSpc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s-ES" sz="3200" b="1" dirty="0">
                <a:ea typeface="ＭＳ Ｐゴシック" pitchFamily="1" charset="-128"/>
                <a:cs typeface="+mn-cs"/>
              </a:rPr>
              <a:t>INSTRUMENTS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ca-ES" sz="3200" b="1" u="sng" dirty="0">
                <a:ea typeface="ＭＳ Ｐゴシック" pitchFamily="1" charset="-128"/>
                <a:cs typeface="+mn-cs"/>
              </a:rPr>
              <a:t>Relació d’Instruments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es-ES" sz="3200" dirty="0">
                <a:ea typeface="ＭＳ Ｐゴシック" pitchFamily="1" charset="-128"/>
                <a:cs typeface="+mn-cs"/>
              </a:rPr>
              <a:t>  DIARI					       PACES (Moreno, et al. 2008</a:t>
            </a:r>
            <a:r>
              <a:rPr lang="es-ES" sz="3200" b="1" dirty="0">
                <a:ea typeface="ＭＳ Ｐゴシック" pitchFamily="1" charset="-128"/>
                <a:cs typeface="+mn-cs"/>
              </a:rPr>
              <a:t>)</a:t>
            </a: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marL="457200" indent="-457200" algn="just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s-ES" sz="32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ca-ES" sz="3200" b="1" u="sng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ca-ES" sz="3200" b="1" u="sng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ca-ES" sz="3200" b="1" u="sng" dirty="0">
                <a:ea typeface="ＭＳ Ｐゴシック" pitchFamily="1" charset="-128"/>
                <a:cs typeface="+mn-cs"/>
              </a:rPr>
              <a:t>Relació d’Indicadors</a:t>
            </a:r>
          </a:p>
          <a:p>
            <a:pPr algn="just" eaLnBrk="0" hangingPunct="0">
              <a:lnSpc>
                <a:spcPct val="150000"/>
              </a:lnSpc>
              <a:defRPr/>
            </a:pPr>
            <a:endParaRPr lang="es-ES" sz="36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3600" b="1" dirty="0">
              <a:ea typeface="ＭＳ Ｐゴシック" pitchFamily="1" charset="-128"/>
              <a:cs typeface="+mn-cs"/>
            </a:endParaRPr>
          </a:p>
          <a:p>
            <a:pPr marL="0" lvl="1" indent="0" algn="just" eaLnBrk="0" hangingPunct="0">
              <a:lnSpc>
                <a:spcPct val="150000"/>
              </a:lnSpc>
              <a:defRPr/>
            </a:pPr>
            <a:r>
              <a:rPr lang="es-ES" sz="3600" dirty="0">
                <a:ea typeface="ＭＳ Ｐゴシック" pitchFamily="1" charset="-128"/>
                <a:cs typeface="+mn-cs"/>
              </a:rPr>
              <a:t>    </a:t>
            </a: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marL="313665" lvl="1" indent="0" algn="just" eaLnBrk="0" hangingPunct="0">
              <a:lnSpc>
                <a:spcPct val="150000"/>
              </a:lnSpc>
              <a:defRPr/>
            </a:pPr>
            <a:endParaRPr lang="es-ES" sz="2400" dirty="0">
              <a:ea typeface="ＭＳ Ｐゴシック" pitchFamily="1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es-ES" sz="2800" b="1" dirty="0">
              <a:ea typeface="ＭＳ Ｐゴシック" pitchFamily="1" charset="-128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8965525" y="3744913"/>
            <a:ext cx="13555663" cy="21458237"/>
          </a:xfrm>
          <a:prstGeom prst="rect">
            <a:avLst/>
          </a:prstGeom>
          <a:solidFill>
            <a:srgbClr val="FFFF99">
              <a:alpha val="5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86656" tIns="143326" rIns="286656" bIns="143326"/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s-ES" sz="3600" b="1" dirty="0">
                <a:ea typeface="ＭＳ Ｐゴシック" pitchFamily="1" charset="-128"/>
                <a:cs typeface="+mn-cs"/>
              </a:rPr>
              <a:t>RESULTATS</a:t>
            </a:r>
            <a:endParaRPr lang="es-ES" sz="3600" b="1" dirty="0">
              <a:ea typeface="ＭＳ Ｐゴシック" pitchFamily="1" charset="-128"/>
              <a:cs typeface="+mn-cs"/>
            </a:endParaRPr>
          </a:p>
          <a:p>
            <a:pPr algn="just" eaLnBrk="0" hangingPunct="0">
              <a:defRPr/>
            </a:pPr>
            <a:r>
              <a:rPr lang="ca-ES" sz="3200" dirty="0">
                <a:ea typeface="ＭＳ Ｐゴシック" pitchFamily="1" charset="-128"/>
                <a:cs typeface="+mn-cs"/>
              </a:rPr>
              <a:t>Elaboració de 3 informes</a:t>
            </a:r>
            <a:r>
              <a:rPr lang="ca-ES" sz="3200" dirty="0">
                <a:ea typeface="ＭＳ Ｐゴシック" pitchFamily="1" charset="-128"/>
                <a:cs typeface="+mn-cs"/>
              </a:rPr>
              <a:t>:</a:t>
            </a: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r>
              <a:rPr lang="ca-ES" sz="3200" b="1" u="sng" dirty="0">
                <a:ea typeface="ＭＳ Ｐゴシック" pitchFamily="1" charset="-128"/>
                <a:cs typeface="+mn-cs"/>
              </a:rPr>
              <a:t>INFORME </a:t>
            </a:r>
            <a:r>
              <a:rPr lang="ca-ES" sz="3200" b="1" u="sng" dirty="0">
                <a:ea typeface="ＭＳ Ｐゴシック" pitchFamily="1" charset="-128"/>
                <a:cs typeface="+mn-cs"/>
              </a:rPr>
              <a:t>1:</a:t>
            </a:r>
            <a:r>
              <a:rPr lang="ca-ES" sz="3200" b="1" dirty="0">
                <a:ea typeface="ＭＳ Ｐゴシック" pitchFamily="1" charset="-128"/>
                <a:cs typeface="+mn-cs"/>
              </a:rPr>
              <a:t>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↑</a:t>
            </a:r>
            <a:r>
              <a:rPr lang="ca-ES" sz="3200" dirty="0">
                <a:ea typeface="ＭＳ Ｐゴシック" pitchFamily="1" charset="-128"/>
                <a:cs typeface="+mn-cs"/>
              </a:rPr>
              <a:t>Motivació ;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↓</a:t>
            </a:r>
            <a:r>
              <a:rPr lang="ca-ES" sz="3200" dirty="0">
                <a:ea typeface="ＭＳ Ｐゴシック" pitchFamily="1" charset="-128"/>
                <a:cs typeface="+mn-cs"/>
              </a:rPr>
              <a:t>Habilitat motriu;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↓</a:t>
            </a:r>
            <a:r>
              <a:rPr lang="ca-ES" sz="3200" dirty="0">
                <a:ea typeface="ＭＳ Ｐゴシック" pitchFamily="1" charset="-128"/>
                <a:cs typeface="+mn-cs"/>
              </a:rPr>
              <a:t>Integració.</a:t>
            </a:r>
            <a:endParaRPr lang="ca-ES" sz="3200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r>
              <a:rPr lang="ca-ES" sz="3200" b="1" u="sng" dirty="0">
                <a:ea typeface="ＭＳ Ｐゴシック" pitchFamily="1" charset="-128"/>
                <a:cs typeface="+mn-cs"/>
              </a:rPr>
              <a:t>INFORME 2:</a:t>
            </a:r>
            <a:r>
              <a:rPr lang="ca-ES" sz="3200" b="1" dirty="0">
                <a:ea typeface="ＭＳ Ｐゴシック" pitchFamily="1" charset="-128"/>
                <a:cs typeface="+mn-cs"/>
              </a:rPr>
              <a:t>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↑</a:t>
            </a:r>
            <a:r>
              <a:rPr lang="ca-ES" sz="3200" dirty="0">
                <a:ea typeface="ＭＳ Ｐゴシック" pitchFamily="1" charset="-128"/>
                <a:cs typeface="+mn-cs"/>
              </a:rPr>
              <a:t>Motivació ;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↓</a:t>
            </a:r>
            <a:r>
              <a:rPr lang="ca-ES" sz="3200" dirty="0">
                <a:ea typeface="ＭＳ Ｐゴシック" pitchFamily="1" charset="-128"/>
                <a:cs typeface="+mn-cs"/>
              </a:rPr>
              <a:t>Habilitat motriu;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=</a:t>
            </a:r>
            <a:r>
              <a:rPr lang="ca-ES" sz="3200" dirty="0">
                <a:ea typeface="ＭＳ Ｐゴシック" pitchFamily="1" charset="-128"/>
                <a:cs typeface="+mn-cs"/>
              </a:rPr>
              <a:t>Integració</a:t>
            </a: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u="sng" dirty="0">
              <a:ea typeface="ＭＳ Ｐゴシック" pitchFamily="1" charset="-128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r>
              <a:rPr lang="ca-ES" sz="3200" b="1" u="sng" dirty="0">
                <a:ea typeface="ＭＳ Ｐゴシック" pitchFamily="1" charset="-128"/>
                <a:cs typeface="+mn-cs"/>
              </a:rPr>
              <a:t>INFORME 3:</a:t>
            </a:r>
            <a:r>
              <a:rPr lang="ca-ES" sz="3200" b="1" dirty="0">
                <a:ea typeface="ＭＳ Ｐゴシック" pitchFamily="1" charset="-128"/>
                <a:cs typeface="+mn-cs"/>
              </a:rPr>
              <a:t>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↑</a:t>
            </a:r>
            <a:r>
              <a:rPr lang="ca-ES" sz="3200" dirty="0">
                <a:ea typeface="ＭＳ Ｐゴシック" pitchFamily="1" charset="-128"/>
                <a:cs typeface="+mn-cs"/>
              </a:rPr>
              <a:t>Motivació ;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↓</a:t>
            </a:r>
            <a:r>
              <a:rPr lang="ca-ES" sz="3200" dirty="0">
                <a:ea typeface="ＭＳ Ｐゴシック" pitchFamily="1" charset="-128"/>
                <a:cs typeface="+mn-cs"/>
              </a:rPr>
              <a:t>Habilitat motriu; </a:t>
            </a:r>
            <a:r>
              <a:rPr lang="ca-ES" sz="3200" dirty="0">
                <a:solidFill>
                  <a:srgbClr val="FF0000"/>
                </a:solidFill>
                <a:ea typeface="ＭＳ Ｐゴシック" pitchFamily="1" charset="-128"/>
                <a:cs typeface="+mn-cs"/>
              </a:rPr>
              <a:t>±</a:t>
            </a:r>
            <a:r>
              <a:rPr lang="ca-ES" sz="3200" dirty="0">
                <a:ea typeface="ＭＳ Ｐゴシック" pitchFamily="1" charset="-128"/>
                <a:cs typeface="+mn-cs"/>
              </a:rPr>
              <a:t>Integració</a:t>
            </a:r>
            <a:endParaRPr lang="ca-ES" sz="3200" u="sng" dirty="0">
              <a:ea typeface="ＭＳ Ｐゴシック" pitchFamily="1" charset="-128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3200" kern="0" dirty="0">
              <a:latin typeface="+mn-lt"/>
              <a:ea typeface="+mn-ea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3200" kern="0" dirty="0"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b="1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b="1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3200" b="1" dirty="0">
              <a:ea typeface="ＭＳ Ｐゴシック" pitchFamily="1" charset="-128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r>
              <a:rPr lang="ca-ES" sz="3600" b="1" dirty="0">
                <a:ea typeface="ＭＳ Ｐゴシック" pitchFamily="1" charset="-128"/>
                <a:cs typeface="+mn-cs"/>
              </a:rPr>
              <a:t>DISCUSSIÓ</a:t>
            </a:r>
            <a:endParaRPr lang="ca-ES" sz="3600" b="1" dirty="0">
              <a:ea typeface="ＭＳ Ｐゴシック" pitchFamily="1" charset="-128"/>
              <a:cs typeface="+mn-cs"/>
            </a:endParaRPr>
          </a:p>
          <a:p>
            <a:pPr marL="656565" lvl="1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a-ES" sz="3200" dirty="0">
                <a:ea typeface="ＭＳ Ｐゴシック" pitchFamily="1" charset="-128"/>
                <a:cs typeface="+mn-cs"/>
              </a:rPr>
              <a:t>El fet que incrementi la </a:t>
            </a:r>
            <a:r>
              <a:rPr lang="ca-ES" sz="3200" u="sng" dirty="0">
                <a:ea typeface="ＭＳ Ｐゴシック" pitchFamily="1" charset="-128"/>
                <a:cs typeface="+mn-cs"/>
              </a:rPr>
              <a:t>motivació</a:t>
            </a:r>
            <a:r>
              <a:rPr lang="ca-ES" sz="3200" dirty="0">
                <a:ea typeface="ＭＳ Ｐゴシック" pitchFamily="1" charset="-128"/>
                <a:cs typeface="+mn-cs"/>
              </a:rPr>
              <a:t> és conseqüència </a:t>
            </a:r>
            <a:r>
              <a:rPr lang="ca-ES" sz="3200" dirty="0">
                <a:ea typeface="ＭＳ Ｐゴシック" pitchFamily="1" charset="-128"/>
                <a:cs typeface="+mn-cs"/>
              </a:rPr>
              <a:t>de </a:t>
            </a:r>
            <a:r>
              <a:rPr lang="ca-ES" sz="3200" dirty="0">
                <a:ea typeface="ＭＳ Ｐゴシック" pitchFamily="1" charset="-128"/>
                <a:cs typeface="+mn-cs"/>
              </a:rPr>
              <a:t>passar d’un treball més analític a </a:t>
            </a:r>
            <a:r>
              <a:rPr lang="ca-ES" sz="3200" dirty="0">
                <a:ea typeface="ＭＳ Ｐゴシック" pitchFamily="1" charset="-128"/>
                <a:cs typeface="+mn-cs"/>
              </a:rPr>
              <a:t>un treball per </a:t>
            </a:r>
            <a:r>
              <a:rPr lang="ca-ES" sz="3200" dirty="0">
                <a:ea typeface="ＭＳ Ｐゴシック" pitchFamily="1" charset="-128"/>
                <a:cs typeface="+mn-cs"/>
              </a:rPr>
              <a:t>descoberta, on l’alumne va assolir el </a:t>
            </a:r>
            <a:r>
              <a:rPr lang="ca-ES" sz="3200" dirty="0">
                <a:ea typeface="ＭＳ Ｐゴシック" pitchFamily="1" charset="-128"/>
                <a:cs typeface="+mn-cs"/>
              </a:rPr>
              <a:t>protagonisme.</a:t>
            </a:r>
            <a:endParaRPr lang="ca-ES" sz="3200" dirty="0">
              <a:ea typeface="ＭＳ Ｐゴシック" pitchFamily="1" charset="-128"/>
              <a:cs typeface="+mn-cs"/>
            </a:endParaRPr>
          </a:p>
          <a:p>
            <a:pPr marL="656565" lvl="1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a-ES" sz="3200" u="sng" dirty="0">
                <a:ea typeface="ＭＳ Ｐゴシック" pitchFamily="1" charset="-128"/>
                <a:cs typeface="+mn-cs"/>
              </a:rPr>
              <a:t>L’habilitat motriu</a:t>
            </a:r>
            <a:r>
              <a:rPr lang="ca-ES" sz="3200" dirty="0">
                <a:ea typeface="ＭＳ Ｐゴシック" pitchFamily="1" charset="-128"/>
                <a:cs typeface="+mn-cs"/>
              </a:rPr>
              <a:t> </a:t>
            </a:r>
            <a:r>
              <a:rPr lang="ca-ES" sz="3200" dirty="0">
                <a:ea typeface="ＭＳ Ｐゴシック" pitchFamily="1" charset="-128"/>
                <a:cs typeface="+mn-cs"/>
              </a:rPr>
              <a:t>ha </a:t>
            </a:r>
            <a:r>
              <a:rPr lang="ca-ES" sz="3200" dirty="0">
                <a:ea typeface="ＭＳ Ｐゴシック" pitchFamily="1" charset="-128"/>
                <a:cs typeface="+mn-cs"/>
              </a:rPr>
              <a:t>disminuït com a conseqüència de la dificultat del contingut </a:t>
            </a:r>
            <a:r>
              <a:rPr lang="ca-ES" sz="3200" dirty="0">
                <a:ea typeface="ＭＳ Ｐゴシック" pitchFamily="1" charset="-128"/>
                <a:cs typeface="+mn-cs"/>
              </a:rPr>
              <a:t>proposat. </a:t>
            </a:r>
            <a:r>
              <a:rPr lang="ca-ES" sz="3200" dirty="0">
                <a:ea typeface="ＭＳ Ｐゴシック" pitchFamily="1" charset="-128"/>
                <a:cs typeface="+mn-cs"/>
              </a:rPr>
              <a:t>Cal adaptar-se a l’alumne així sabent detectar els errors perquè sigui capaç d’aprendre a fer i no a copiar (Gutiérrez, </a:t>
            </a:r>
            <a:r>
              <a:rPr lang="ca-ES" sz="3200" dirty="0">
                <a:ea typeface="ＭＳ Ｐゴシック" pitchFamily="1" charset="-128"/>
                <a:cs typeface="+mn-cs"/>
              </a:rPr>
              <a:t>et al. </a:t>
            </a:r>
            <a:r>
              <a:rPr lang="ca-ES" sz="3200" dirty="0">
                <a:ea typeface="ＭＳ Ｐゴシック" pitchFamily="1" charset="-128"/>
                <a:cs typeface="+mn-cs"/>
              </a:rPr>
              <a:t>2011). </a:t>
            </a:r>
            <a:endParaRPr lang="ca-ES" sz="3200" dirty="0">
              <a:ea typeface="ＭＳ Ｐゴシック" pitchFamily="1" charset="-128"/>
              <a:cs typeface="+mn-cs"/>
            </a:endParaRPr>
          </a:p>
          <a:p>
            <a:pPr marL="656565" lvl="1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a-ES" sz="3200" dirty="0">
                <a:ea typeface="ＭＳ Ｐゴシック" pitchFamily="1" charset="-128"/>
                <a:cs typeface="+mn-cs"/>
              </a:rPr>
              <a:t>En </a:t>
            </a:r>
            <a:r>
              <a:rPr lang="ca-ES" sz="3200" dirty="0">
                <a:ea typeface="ＭＳ Ｐゴシック" pitchFamily="1" charset="-128"/>
                <a:cs typeface="+mn-cs"/>
              </a:rPr>
              <a:t>quant a la </a:t>
            </a:r>
            <a:r>
              <a:rPr lang="ca-ES" sz="3200" u="sng" dirty="0">
                <a:ea typeface="ＭＳ Ｐゴシック" pitchFamily="1" charset="-128"/>
                <a:cs typeface="+mn-cs"/>
              </a:rPr>
              <a:t>integració</a:t>
            </a:r>
            <a:r>
              <a:rPr lang="ca-ES" sz="3200" dirty="0">
                <a:ea typeface="ＭＳ Ｐゴシック" pitchFamily="1" charset="-128"/>
                <a:cs typeface="+mn-cs"/>
              </a:rPr>
              <a:t> </a:t>
            </a:r>
            <a:r>
              <a:rPr lang="ca-ES" sz="3200" dirty="0">
                <a:ea typeface="ＭＳ Ｐゴシック" pitchFamily="1" charset="-128"/>
                <a:cs typeface="+mn-cs"/>
              </a:rPr>
              <a:t>del grup, </a:t>
            </a:r>
            <a:r>
              <a:rPr lang="ca-ES" sz="3200" dirty="0">
                <a:ea typeface="ＭＳ Ｐゴシック" pitchFamily="1" charset="-128"/>
                <a:cs typeface="+mn-cs"/>
              </a:rPr>
              <a:t>s’ha </a:t>
            </a:r>
            <a:r>
              <a:rPr lang="ca-ES" sz="3200" dirty="0">
                <a:ea typeface="ＭＳ Ｐゴシック" pitchFamily="1" charset="-128"/>
                <a:cs typeface="+mn-cs"/>
              </a:rPr>
              <a:t>mantingut en uns valors per sobre la mitja (3-4</a:t>
            </a:r>
            <a:r>
              <a:rPr lang="ca-ES" sz="3200" dirty="0">
                <a:ea typeface="ＭＳ Ｐゴシック" pitchFamily="1" charset="-128"/>
                <a:cs typeface="+mn-cs"/>
              </a:rPr>
              <a:t>), doncs </a:t>
            </a:r>
            <a:r>
              <a:rPr lang="ca-ES" sz="3200" dirty="0">
                <a:ea typeface="ＭＳ Ｐゴシック" pitchFamily="1" charset="-128"/>
                <a:cs typeface="+mn-cs"/>
              </a:rPr>
              <a:t>provoquen canvis positius a l’alumne amb conducta disruptiva </a:t>
            </a:r>
            <a:r>
              <a:rPr lang="ca-ES" sz="3200" dirty="0">
                <a:ea typeface="ＭＳ Ｐゴシック" pitchFamily="1" charset="-128"/>
                <a:cs typeface="+mn-cs"/>
              </a:rPr>
              <a:t>i </a:t>
            </a:r>
            <a:r>
              <a:rPr lang="ca-ES" sz="3200" dirty="0">
                <a:ea typeface="ＭＳ Ｐゴシック" pitchFamily="1" charset="-128"/>
                <a:cs typeface="+mn-cs"/>
              </a:rPr>
              <a:t>fomenta </a:t>
            </a:r>
            <a:r>
              <a:rPr lang="ca-ES" sz="3200" dirty="0">
                <a:ea typeface="ＭＳ Ｐゴシック" pitchFamily="1" charset="-128"/>
                <a:cs typeface="+mn-cs"/>
              </a:rPr>
              <a:t>respecte </a:t>
            </a:r>
            <a:r>
              <a:rPr lang="ca-ES" sz="3200" dirty="0">
                <a:ea typeface="ＭＳ Ｐゴシック" pitchFamily="1" charset="-128"/>
                <a:cs typeface="+mn-cs"/>
              </a:rPr>
              <a:t>cap a un </a:t>
            </a:r>
            <a:r>
              <a:rPr lang="ca-ES" sz="3200" dirty="0">
                <a:ea typeface="ＭＳ Ｐゴシック" pitchFamily="1" charset="-128"/>
                <a:cs typeface="+mn-cs"/>
              </a:rPr>
              <a:t>mateix i  </a:t>
            </a:r>
            <a:r>
              <a:rPr lang="ca-ES" sz="3200" dirty="0">
                <a:ea typeface="ＭＳ Ｐゴシック" pitchFamily="1" charset="-128"/>
                <a:cs typeface="+mn-cs"/>
              </a:rPr>
              <a:t>cap als companys </a:t>
            </a:r>
            <a:r>
              <a:rPr lang="ca-ES" sz="3200" dirty="0">
                <a:ea typeface="ＭＳ Ｐゴシック" pitchFamily="1" charset="-128"/>
                <a:cs typeface="+mn-cs"/>
              </a:rPr>
              <a:t>(Camerino, et al. </a:t>
            </a:r>
            <a:r>
              <a:rPr lang="ca-ES" sz="3200" dirty="0">
                <a:ea typeface="ＭＳ Ｐゴシック" pitchFamily="1" charset="-128"/>
                <a:cs typeface="+mn-cs"/>
              </a:rPr>
              <a:t>2011</a:t>
            </a:r>
            <a:r>
              <a:rPr lang="ca-ES" sz="3200" dirty="0">
                <a:ea typeface="ＭＳ Ｐゴシック" pitchFamily="1" charset="-128"/>
                <a:cs typeface="+mn-cs"/>
              </a:rPr>
              <a:t>).</a:t>
            </a:r>
            <a:endParaRPr lang="ca-ES" sz="3200" dirty="0">
              <a:ea typeface="ＭＳ Ｐゴシック" pitchFamily="1" charset="-128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2200" kern="0" dirty="0">
              <a:latin typeface="+mn-lt"/>
              <a:ea typeface="+mn-ea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2200" kern="0" dirty="0">
              <a:latin typeface="+mn-lt"/>
              <a:ea typeface="+mn-ea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2200" kern="0" dirty="0">
              <a:latin typeface="+mn-lt"/>
              <a:ea typeface="+mn-ea"/>
              <a:cs typeface="+mn-cs"/>
            </a:endParaRPr>
          </a:p>
          <a:p>
            <a:pPr marL="457200" indent="-457200" algn="just">
              <a:lnSpc>
                <a:spcPct val="150000"/>
              </a:lnSpc>
              <a:defRPr/>
            </a:pPr>
            <a:endParaRPr lang="ca-ES" sz="2200" kern="0" dirty="0"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endParaRPr lang="ca-ES" sz="22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14344" name="40 CuadroTexto"/>
          <p:cNvSpPr txBox="1">
            <a:spLocks noChangeArrowheads="1"/>
          </p:cNvSpPr>
          <p:nvPr/>
        </p:nvSpPr>
        <p:spPr bwMode="auto">
          <a:xfrm>
            <a:off x="684213" y="279400"/>
            <a:ext cx="41297225" cy="2862263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fr-FR" sz="4800" b="1">
                <a:solidFill>
                  <a:srgbClr val="C00000"/>
                </a:solidFill>
              </a:rPr>
              <a:t>INFLUÈNCIA DELS JOCS DE LLUITA I EL JUDO A SECUNDÀRIA</a:t>
            </a:r>
          </a:p>
          <a:p>
            <a:pPr algn="ctr" eaLnBrk="0" hangingPunct="0">
              <a:lnSpc>
                <a:spcPct val="150000"/>
              </a:lnSpc>
            </a:pPr>
            <a:r>
              <a:rPr lang="ca-ES" sz="3600" b="1"/>
              <a:t>Autor: Miquel Berga Martínez</a:t>
            </a:r>
            <a:endParaRPr lang="ca-ES" sz="3600"/>
          </a:p>
          <a:p>
            <a:pPr algn="ctr" eaLnBrk="0" hangingPunct="0">
              <a:lnSpc>
                <a:spcPct val="150000"/>
              </a:lnSpc>
            </a:pPr>
            <a:r>
              <a:rPr lang="ca-ES" sz="3600" b="1"/>
              <a:t>Tutor: Oleguer Camerino Foguet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8965525" y="25419050"/>
            <a:ext cx="13555663" cy="4478338"/>
          </a:xfrm>
          <a:prstGeom prst="rect">
            <a:avLst/>
          </a:prstGeom>
          <a:solidFill>
            <a:srgbClr val="FFFF99">
              <a:alpha val="57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ca-ES" sz="2800" b="1" dirty="0">
                <a:ea typeface="ＭＳ Ｐゴシック" pitchFamily="1" charset="-128"/>
                <a:cs typeface="+mn-cs"/>
              </a:rPr>
              <a:t>BIBLIOGRAFIA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a-ES" dirty="0">
                <a:ea typeface="ＭＳ Ｐゴシック" pitchFamily="1" charset="-128"/>
                <a:cs typeface="+mn-cs"/>
              </a:rPr>
              <a:t>Camerino, O., Gutiérrez, S.A., y Prieto I. (2011). </a:t>
            </a:r>
            <a:r>
              <a:rPr lang="ca-ES" dirty="0" err="1">
                <a:ea typeface="ＭＳ Ｐゴシック" pitchFamily="1" charset="-128"/>
                <a:cs typeface="+mn-cs"/>
              </a:rPr>
              <a:t>Investigación</a:t>
            </a:r>
            <a:r>
              <a:rPr lang="ca-ES" dirty="0">
                <a:ea typeface="ＭＳ Ｐゴシック" pitchFamily="1" charset="-128"/>
                <a:cs typeface="+mn-cs"/>
              </a:rPr>
              <a:t> y </a:t>
            </a:r>
            <a:r>
              <a:rPr lang="ca-ES" dirty="0" err="1">
                <a:ea typeface="ＭＳ Ｐゴシック" pitchFamily="1" charset="-128"/>
                <a:cs typeface="+mn-cs"/>
              </a:rPr>
              <a:t>debate</a:t>
            </a:r>
            <a:r>
              <a:rPr lang="ca-ES" dirty="0">
                <a:ea typeface="ＭＳ Ｐゴシック" pitchFamily="1" charset="-128"/>
                <a:cs typeface="+mn-cs"/>
              </a:rPr>
              <a:t>. La </a:t>
            </a:r>
            <a:r>
              <a:rPr lang="ca-ES" dirty="0" err="1">
                <a:ea typeface="ＭＳ Ｐゴシック" pitchFamily="1" charset="-128"/>
                <a:cs typeface="+mn-cs"/>
              </a:rPr>
              <a:t>inclusión</a:t>
            </a:r>
            <a:r>
              <a:rPr lang="ca-ES" dirty="0">
                <a:ea typeface="ＭＳ Ｐゴシック" pitchFamily="1" charset="-128"/>
                <a:cs typeface="+mn-cs"/>
              </a:rPr>
              <a:t> de las </a:t>
            </a:r>
            <a:r>
              <a:rPr lang="ca-ES" dirty="0" err="1">
                <a:ea typeface="ＭＳ Ｐゴシック" pitchFamily="1" charset="-128"/>
                <a:cs typeface="+mn-cs"/>
              </a:rPr>
              <a:t>actividades</a:t>
            </a:r>
            <a:r>
              <a:rPr lang="ca-ES" dirty="0">
                <a:ea typeface="ＭＳ Ｐゴシック" pitchFamily="1" charset="-128"/>
                <a:cs typeface="+mn-cs"/>
              </a:rPr>
              <a:t> de </a:t>
            </a:r>
            <a:r>
              <a:rPr lang="ca-ES" dirty="0" err="1">
                <a:ea typeface="ＭＳ Ｐゴシック" pitchFamily="1" charset="-128"/>
                <a:cs typeface="+mn-cs"/>
              </a:rPr>
              <a:t>lucha</a:t>
            </a:r>
            <a:r>
              <a:rPr lang="ca-ES" dirty="0">
                <a:ea typeface="ＭＳ Ｐゴシック" pitchFamily="1" charset="-128"/>
                <a:cs typeface="+mn-cs"/>
              </a:rPr>
              <a:t> en la </a:t>
            </a:r>
            <a:r>
              <a:rPr lang="ca-ES" dirty="0" err="1">
                <a:ea typeface="ＭＳ Ｐゴシック" pitchFamily="1" charset="-128"/>
                <a:cs typeface="+mn-cs"/>
              </a:rPr>
              <a:t>programación</a:t>
            </a:r>
            <a:r>
              <a:rPr lang="ca-ES" dirty="0">
                <a:ea typeface="ＭＳ Ｐゴシック" pitchFamily="1" charset="-128"/>
                <a:cs typeface="+mn-cs"/>
              </a:rPr>
              <a:t> de la </a:t>
            </a:r>
            <a:r>
              <a:rPr lang="ca-ES" dirty="0" err="1">
                <a:ea typeface="ＭＳ Ｐゴシック" pitchFamily="1" charset="-128"/>
                <a:cs typeface="+mn-cs"/>
              </a:rPr>
              <a:t>educación</a:t>
            </a:r>
            <a:r>
              <a:rPr lang="ca-ES" dirty="0">
                <a:ea typeface="ＭＳ Ｐゴシック" pitchFamily="1" charset="-128"/>
                <a:cs typeface="+mn-cs"/>
              </a:rPr>
              <a:t> física formal. </a:t>
            </a:r>
            <a:r>
              <a:rPr lang="ca-ES" i="1" dirty="0" err="1">
                <a:ea typeface="ＭＳ Ｐゴシック" pitchFamily="1" charset="-128"/>
                <a:cs typeface="+mn-cs"/>
              </a:rPr>
              <a:t>Didáctica</a:t>
            </a:r>
            <a:r>
              <a:rPr lang="ca-ES" i="1" dirty="0">
                <a:ea typeface="ＭＳ Ｐゴシック" pitchFamily="1" charset="-128"/>
                <a:cs typeface="+mn-cs"/>
              </a:rPr>
              <a:t> de la </a:t>
            </a:r>
            <a:r>
              <a:rPr lang="ca-ES" i="1" dirty="0" err="1">
                <a:ea typeface="ＭＳ Ｐゴシック" pitchFamily="1" charset="-128"/>
                <a:cs typeface="+mn-cs"/>
              </a:rPr>
              <a:t>Educación</a:t>
            </a:r>
            <a:r>
              <a:rPr lang="ca-ES" i="1" dirty="0">
                <a:ea typeface="ＭＳ Ｐゴシック" pitchFamily="1" charset="-128"/>
                <a:cs typeface="+mn-cs"/>
              </a:rPr>
              <a:t> física. </a:t>
            </a:r>
            <a:r>
              <a:rPr lang="ca-ES" i="1" dirty="0" err="1">
                <a:ea typeface="ＭＳ Ｐゴシック" pitchFamily="1" charset="-128"/>
                <a:cs typeface="+mn-cs"/>
              </a:rPr>
              <a:t>Tándem</a:t>
            </a:r>
            <a:r>
              <a:rPr lang="ca-ES" i="1" dirty="0">
                <a:ea typeface="ＭＳ Ｐゴシック" pitchFamily="1" charset="-128"/>
                <a:cs typeface="+mn-cs"/>
              </a:rPr>
              <a:t>. </a:t>
            </a:r>
            <a:r>
              <a:rPr lang="ca-ES" dirty="0">
                <a:ea typeface="ＭＳ Ｐゴシック" pitchFamily="1" charset="-128"/>
                <a:cs typeface="+mn-cs"/>
              </a:rPr>
              <a:t>(pp.92-07). Barcelona. Ed: Graó</a:t>
            </a:r>
            <a:r>
              <a:rPr lang="ca-ES" dirty="0">
                <a:ea typeface="ＭＳ Ｐゴシック" pitchFamily="1" charset="-128"/>
                <a:cs typeface="+mn-cs"/>
              </a:rPr>
              <a:t>.</a:t>
            </a:r>
            <a:endParaRPr lang="ca-ES" b="1" dirty="0">
              <a:ea typeface="ＭＳ Ｐゴシック" pitchFamily="1" charset="-128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dirty="0">
                <a:ea typeface="ＭＳ Ｐゴシック" pitchFamily="1" charset="-128"/>
                <a:cs typeface="+mn-cs"/>
              </a:rPr>
              <a:t>Flores </a:t>
            </a:r>
            <a:r>
              <a:rPr lang="es-ES" dirty="0">
                <a:ea typeface="ＭＳ Ｐゴシック" pitchFamily="1" charset="-128"/>
                <a:cs typeface="+mn-cs"/>
              </a:rPr>
              <a:t>y Gutiérrez (1990). El concepto de valor. Educación</a:t>
            </a:r>
            <a:r>
              <a:rPr lang="es-ES" i="1" dirty="0">
                <a:ea typeface="ＭＳ Ｐゴシック" pitchFamily="1" charset="-128"/>
                <a:cs typeface="+mn-cs"/>
              </a:rPr>
              <a:t>.</a:t>
            </a:r>
            <a:r>
              <a:rPr lang="es-ES" dirty="0">
                <a:ea typeface="ＭＳ Ｐゴシック" pitchFamily="1" charset="-128"/>
                <a:cs typeface="+mn-cs"/>
              </a:rPr>
              <a:t> En Ruiz Llamas, G. Y Cabrera Suárez, D. (2004). Los Valores en el Deporte. </a:t>
            </a:r>
            <a:r>
              <a:rPr lang="es-ES" i="1" dirty="0">
                <a:ea typeface="ＭＳ Ｐゴシック" pitchFamily="1" charset="-128"/>
                <a:cs typeface="+mn-cs"/>
              </a:rPr>
              <a:t>Revista de Educación</a:t>
            </a:r>
            <a:r>
              <a:rPr lang="es-ES" dirty="0">
                <a:ea typeface="ＭＳ Ｐゴシック" pitchFamily="1" charset="-128"/>
                <a:cs typeface="+mn-cs"/>
              </a:rPr>
              <a:t>, 335, 9-19</a:t>
            </a:r>
            <a:r>
              <a:rPr lang="es-ES" dirty="0">
                <a:ea typeface="ＭＳ Ｐゴシック" pitchFamily="1" charset="-128"/>
                <a:cs typeface="+mn-cs"/>
              </a:rPr>
              <a:t>.</a:t>
            </a:r>
          </a:p>
          <a:p>
            <a:pPr marL="342900" indent="-342900" algn="just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a-ES" dirty="0">
                <a:ea typeface="ＭＳ Ｐゴシック" pitchFamily="1" charset="-128"/>
                <a:cs typeface="+mn-cs"/>
              </a:rPr>
              <a:t>Gutiérrez, S.A., Camerino, O., </a:t>
            </a:r>
            <a:r>
              <a:rPr lang="ca-ES" dirty="0" err="1">
                <a:ea typeface="ＭＳ Ｐゴシック" pitchFamily="1" charset="-128"/>
                <a:cs typeface="+mn-cs"/>
              </a:rPr>
              <a:t>Anguera</a:t>
            </a:r>
            <a:r>
              <a:rPr lang="ca-ES" dirty="0">
                <a:ea typeface="ＭＳ Ｐゴシック" pitchFamily="1" charset="-128"/>
                <a:cs typeface="+mn-cs"/>
              </a:rPr>
              <a:t>, A.M., (2011). </a:t>
            </a:r>
            <a:r>
              <a:rPr lang="ca-ES" dirty="0" err="1">
                <a:ea typeface="ＭＳ Ｐゴシック" pitchFamily="1" charset="-128"/>
                <a:cs typeface="+mn-cs"/>
              </a:rPr>
              <a:t>Identificación</a:t>
            </a:r>
            <a:r>
              <a:rPr lang="ca-ES" dirty="0">
                <a:ea typeface="ＭＳ Ｐゴシック" pitchFamily="1" charset="-128"/>
                <a:cs typeface="+mn-cs"/>
              </a:rPr>
              <a:t> y </a:t>
            </a:r>
            <a:r>
              <a:rPr lang="ca-ES" dirty="0" err="1">
                <a:ea typeface="ＭＳ Ｐゴシック" pitchFamily="1" charset="-128"/>
                <a:cs typeface="+mn-cs"/>
              </a:rPr>
              <a:t>Análisis</a:t>
            </a:r>
            <a:r>
              <a:rPr lang="ca-ES" dirty="0">
                <a:ea typeface="ＭＳ Ｐゴシック" pitchFamily="1" charset="-128"/>
                <a:cs typeface="+mn-cs"/>
              </a:rPr>
              <a:t> del </a:t>
            </a:r>
            <a:r>
              <a:rPr lang="ca-ES" dirty="0" err="1">
                <a:ea typeface="ＭＳ Ｐゴシック" pitchFamily="1" charset="-128"/>
                <a:cs typeface="+mn-cs"/>
              </a:rPr>
              <a:t>aprendizaje</a:t>
            </a:r>
            <a:r>
              <a:rPr lang="ca-ES" dirty="0">
                <a:ea typeface="ＭＳ Ｐゴシック" pitchFamily="1" charset="-128"/>
                <a:cs typeface="+mn-cs"/>
              </a:rPr>
              <a:t> del Judo </a:t>
            </a:r>
            <a:r>
              <a:rPr lang="ca-ES" dirty="0" err="1">
                <a:ea typeface="ＭＳ Ｐゴシック" pitchFamily="1" charset="-128"/>
                <a:cs typeface="+mn-cs"/>
              </a:rPr>
              <a:t>mediante</a:t>
            </a:r>
            <a:r>
              <a:rPr lang="ca-ES" dirty="0">
                <a:ea typeface="ＭＳ Ｐゴシック" pitchFamily="1" charset="-128"/>
                <a:cs typeface="+mn-cs"/>
              </a:rPr>
              <a:t> la </a:t>
            </a:r>
            <a:r>
              <a:rPr lang="ca-ES" dirty="0" err="1">
                <a:ea typeface="ＭＳ Ｐゴシック" pitchFamily="1" charset="-128"/>
                <a:cs typeface="+mn-cs"/>
              </a:rPr>
              <a:t>metodología</a:t>
            </a:r>
            <a:r>
              <a:rPr lang="ca-ES" dirty="0">
                <a:ea typeface="ＭＳ Ｐゴシック" pitchFamily="1" charset="-128"/>
                <a:cs typeface="+mn-cs"/>
              </a:rPr>
              <a:t> observacional. </a:t>
            </a:r>
            <a:r>
              <a:rPr lang="ca-ES" i="1" dirty="0">
                <a:ea typeface="ＭＳ Ｐゴシック" pitchFamily="1" charset="-128"/>
                <a:cs typeface="+mn-cs"/>
              </a:rPr>
              <a:t>Apunts. </a:t>
            </a:r>
            <a:r>
              <a:rPr lang="ca-ES" i="1" dirty="0" err="1">
                <a:ea typeface="ＭＳ Ｐゴシック" pitchFamily="1" charset="-128"/>
                <a:cs typeface="+mn-cs"/>
              </a:rPr>
              <a:t>Educación</a:t>
            </a:r>
            <a:r>
              <a:rPr lang="ca-ES" i="1" dirty="0">
                <a:ea typeface="ＭＳ Ｐゴシック" pitchFamily="1" charset="-128"/>
                <a:cs typeface="+mn-cs"/>
              </a:rPr>
              <a:t> Física y Deportes</a:t>
            </a:r>
            <a:r>
              <a:rPr lang="ca-ES" dirty="0">
                <a:ea typeface="ＭＳ Ｐゴシック" pitchFamily="1" charset="-128"/>
                <a:cs typeface="+mn-cs"/>
              </a:rPr>
              <a:t>, 104, 44-53. Recuperat de </a:t>
            </a:r>
            <a:r>
              <a:rPr lang="ca-ES" u="sng" dirty="0">
                <a:ea typeface="ＭＳ Ｐゴシック" pitchFamily="1" charset="-128"/>
                <a:cs typeface="+mn-cs"/>
                <a:hlinkClick r:id="rId5"/>
              </a:rPr>
              <a:t>http://</a:t>
            </a:r>
            <a:r>
              <a:rPr lang="ca-ES" u="sng" dirty="0">
                <a:ea typeface="ＭＳ Ｐゴシック" pitchFamily="1" charset="-128"/>
                <a:cs typeface="+mn-cs"/>
                <a:hlinkClick r:id="rId5"/>
              </a:rPr>
              <a:t>www.observesport.com/desktop/images/docu/9gi1xufx.pdf</a:t>
            </a:r>
            <a:endParaRPr lang="es-ES" dirty="0">
              <a:ea typeface="ＭＳ Ｐゴシック" pitchFamily="1" charset="-128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dirty="0">
                <a:ea typeface="ＭＳ Ｐゴシック" pitchFamily="1" charset="-128"/>
                <a:cs typeface="+mn-cs"/>
              </a:rPr>
              <a:t>Ruiz Pérez, L.M. (1997). </a:t>
            </a:r>
            <a:r>
              <a:rPr lang="es-ES" dirty="0" err="1">
                <a:ea typeface="ＭＳ Ｐゴシック" pitchFamily="1" charset="-128"/>
                <a:cs typeface="+mn-cs"/>
              </a:rPr>
              <a:t>Aprendre</a:t>
            </a:r>
            <a:r>
              <a:rPr lang="es-ES" dirty="0">
                <a:ea typeface="ＭＳ Ｐゴシック" pitchFamily="1" charset="-128"/>
                <a:cs typeface="+mn-cs"/>
              </a:rPr>
              <a:t> en Educación Física. En Consejo superior de deportes (Ed</a:t>
            </a:r>
            <a:r>
              <a:rPr lang="es-ES" i="1" dirty="0">
                <a:ea typeface="ＭＳ Ｐゴシック" pitchFamily="1" charset="-128"/>
                <a:cs typeface="+mn-cs"/>
              </a:rPr>
              <a:t>.), </a:t>
            </a:r>
            <a:r>
              <a:rPr lang="es-ES" dirty="0">
                <a:ea typeface="ＭＳ Ｐゴシック" pitchFamily="1" charset="-128"/>
                <a:cs typeface="+mn-cs"/>
              </a:rPr>
              <a:t>Nuevas perspectivas  didácticas y educativas de la educación física (</a:t>
            </a:r>
            <a:r>
              <a:rPr lang="es-ES" dirty="0" err="1">
                <a:ea typeface="ＭＳ Ｐゴシック" pitchFamily="1" charset="-128"/>
                <a:cs typeface="+mn-cs"/>
              </a:rPr>
              <a:t>pp</a:t>
            </a:r>
            <a:r>
              <a:rPr lang="es-ES" dirty="0">
                <a:ea typeface="ＭＳ Ｐゴシック" pitchFamily="1" charset="-128"/>
                <a:cs typeface="+mn-cs"/>
              </a:rPr>
              <a:t> 12-19). Madrid: Ministerio de educación y cultura. </a:t>
            </a:r>
            <a:endParaRPr lang="ca-ES" b="1" dirty="0">
              <a:ea typeface="ＭＳ Ｐゴシック" pitchFamily="1" charset="-128"/>
              <a:cs typeface="+mn-cs"/>
            </a:endParaRPr>
          </a:p>
        </p:txBody>
      </p:sp>
      <p:pic>
        <p:nvPicPr>
          <p:cNvPr id="1434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49688" y="8856663"/>
            <a:ext cx="8739187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36988" y="12601575"/>
            <a:ext cx="11001375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2550" y="10766425"/>
            <a:ext cx="12404725" cy="979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18 Imagen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03325" y="992188"/>
            <a:ext cx="37957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19 Imagen"/>
          <p:cNvPicPr>
            <a:picLocks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982400" y="992188"/>
            <a:ext cx="44624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678947" y="20378315"/>
            <a:ext cx="9837781" cy="8577569"/>
          </a:xfrm>
          <a:prstGeom prst="rect">
            <a:avLst/>
          </a:prstGeom>
          <a:noFill/>
          <a:ln>
            <a:noFill/>
          </a:ln>
          <a:effectLst>
            <a:glow rad="127000">
              <a:srgbClr val="7030A0"/>
            </a:glow>
            <a:softEdge rad="127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4352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5559088" y="6403975"/>
            <a:ext cx="11215687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1333098" y="11449323"/>
            <a:ext cx="6698456" cy="7705513"/>
          </a:xfrm>
          <a:prstGeom prst="rect">
            <a:avLst/>
          </a:prstGeom>
          <a:noFill/>
          <a:ln>
            <a:noFill/>
          </a:ln>
          <a:effectLst>
            <a:glow rad="127000">
              <a:srgbClr val="FF0000"/>
            </a:glow>
            <a:softEdge rad="254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4354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249688" y="6038850"/>
            <a:ext cx="8713787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32048" y="11449323"/>
            <a:ext cx="5674047" cy="7705513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4"/>
            </a:glow>
            <a:softEdge rad="127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4356" name="2 Flecha izquierda y derecha"/>
          <p:cNvSpPr>
            <a:spLocks noChangeArrowheads="1"/>
          </p:cNvSpPr>
          <p:nvPr/>
        </p:nvSpPr>
        <p:spPr bwMode="auto">
          <a:xfrm>
            <a:off x="20500975" y="15059025"/>
            <a:ext cx="1331913" cy="606425"/>
          </a:xfrm>
          <a:prstGeom prst="leftRightArrow">
            <a:avLst>
              <a:gd name="adj1" fmla="val 50000"/>
              <a:gd name="adj2" fmla="val 50028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5931</TotalTime>
  <Words>464</Words>
  <Application>Microsoft Office PowerPoint</Application>
  <PresentationFormat>Custom</PresentationFormat>
  <Paragraphs>105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Garamond</vt:lpstr>
      <vt:lpstr>Wingdings</vt:lpstr>
      <vt:lpstr>Nouvelle présentation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Title, TTNNNTTTArial / taille 110TITLE</dc:title>
  <dc:creator>Usuario</dc:creator>
  <cp:lastModifiedBy>ocamerino</cp:lastModifiedBy>
  <cp:revision>104</cp:revision>
  <dcterms:modified xsi:type="dcterms:W3CDTF">2014-06-13T10:25:32Z</dcterms:modified>
</cp:coreProperties>
</file>