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25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C2A71-2905-4D2A-A6E1-24DC230B9F19}" type="datetimeFigureOut">
              <a:rPr lang="es-ES_tradnl"/>
              <a:pPr>
                <a:defRPr/>
              </a:pPr>
              <a:t>20/09/2012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203F-20E2-4F20-905C-68D58B9EBB5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B285-A3C9-46E6-9641-EC7381062347}" type="datetimeFigureOut">
              <a:rPr lang="es-ES_tradnl"/>
              <a:pPr>
                <a:defRPr/>
              </a:pPr>
              <a:t>20/09/2012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EB000-3EC0-4B7E-B5AF-9589D8E100F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755F-9057-42D1-84D5-A9A03E644C6F}" type="datetimeFigureOut">
              <a:rPr lang="es-ES_tradnl"/>
              <a:pPr>
                <a:defRPr/>
              </a:pPr>
              <a:t>20/09/2012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BD037-5441-4407-B787-6D4BA707D0E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2C01-4FBB-4782-B4E1-C613813A5C51}" type="datetimeFigureOut">
              <a:rPr lang="es-ES_tradnl"/>
              <a:pPr>
                <a:defRPr/>
              </a:pPr>
              <a:t>20/09/2012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0519-1C6A-40DF-AD85-5068DBA17CF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B60C-2551-43C8-87F7-870C7A6E6F33}" type="datetimeFigureOut">
              <a:rPr lang="es-ES_tradnl"/>
              <a:pPr>
                <a:defRPr/>
              </a:pPr>
              <a:t>20/09/2012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2BC3-25EA-4BFC-BA07-0EC26743967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693B4-987B-427A-B2B6-BF789DD0F0D6}" type="datetimeFigureOut">
              <a:rPr lang="es-ES_tradnl"/>
              <a:pPr>
                <a:defRPr/>
              </a:pPr>
              <a:t>20/09/2012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5AD6-68BF-4905-B391-3868F654065C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46695-6AB0-4E30-8D3E-DFBEB4EC1717}" type="datetimeFigureOut">
              <a:rPr lang="es-ES_tradnl"/>
              <a:pPr>
                <a:defRPr/>
              </a:pPr>
              <a:t>20/09/2012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C91FF-48EC-4BD3-80B1-3F3848609F0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CAAF9-346A-4E78-94A2-BDF290E78216}" type="datetimeFigureOut">
              <a:rPr lang="es-ES_tradnl"/>
              <a:pPr>
                <a:defRPr/>
              </a:pPr>
              <a:t>20/09/2012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8A3B-57B1-4E0F-926A-086AFE8312EC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ED83-6CB0-4447-9DC3-C191FB0EEB95}" type="datetimeFigureOut">
              <a:rPr lang="es-ES_tradnl"/>
              <a:pPr>
                <a:defRPr/>
              </a:pPr>
              <a:t>20/09/2012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1CFC-F969-486E-9FBC-3B70651DE97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7FDB-ABAB-4ECE-AE16-34D818BB128E}" type="datetimeFigureOut">
              <a:rPr lang="es-ES_tradnl"/>
              <a:pPr>
                <a:defRPr/>
              </a:pPr>
              <a:t>20/09/2012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CA42-9D7E-4CB9-9158-F3382946BA0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C106-14E7-47DF-934A-3DAFB068EA04}" type="datetimeFigureOut">
              <a:rPr lang="es-ES_tradnl"/>
              <a:pPr>
                <a:defRPr/>
              </a:pPr>
              <a:t>20/09/2012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4950-B150-411B-85E3-9AEEBFFCC27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668AF7-D2E4-4834-881D-EE1B4423AA56}" type="datetimeFigureOut">
              <a:rPr lang="es-ES_tradnl"/>
              <a:pPr>
                <a:defRPr/>
              </a:pPr>
              <a:t>20/09/2012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E86185-5EF3-4680-939A-2599EE12C59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"/>
          <p:cNvSpPr>
            <a:spLocks/>
          </p:cNvSpPr>
          <p:nvPr/>
        </p:nvSpPr>
        <p:spPr bwMode="auto">
          <a:xfrm>
            <a:off x="227013" y="6513513"/>
            <a:ext cx="8686800" cy="269875"/>
          </a:xfrm>
          <a:prstGeom prst="roundRect">
            <a:avLst>
              <a:gd name="adj" fmla="val 25838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4340" name="AutoShape 3"/>
          <p:cNvSpPr>
            <a:spLocks/>
          </p:cNvSpPr>
          <p:nvPr/>
        </p:nvSpPr>
        <p:spPr bwMode="auto">
          <a:xfrm>
            <a:off x="228600" y="100013"/>
            <a:ext cx="8686800" cy="938212"/>
          </a:xfrm>
          <a:prstGeom prst="roundRect">
            <a:avLst>
              <a:gd name="adj" fmla="val 743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4341" name="AutoShape 4"/>
          <p:cNvSpPr>
            <a:spLocks/>
          </p:cNvSpPr>
          <p:nvPr/>
        </p:nvSpPr>
        <p:spPr bwMode="auto">
          <a:xfrm>
            <a:off x="2411413" y="1465263"/>
            <a:ext cx="2068512" cy="4859337"/>
          </a:xfrm>
          <a:prstGeom prst="roundRect">
            <a:avLst>
              <a:gd name="adj" fmla="val 3366"/>
            </a:avLst>
          </a:prstGeom>
          <a:solidFill>
            <a:srgbClr val="E6E6E6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pPr algn="just"/>
            <a:r>
              <a:rPr lang="ca-ES" sz="1000">
                <a:latin typeface="Calibri" pitchFamily="34" charset="0"/>
              </a:rPr>
              <a:t>-Dissenyar una seqüència didàctica de CI aplicable a un grup aplicable a segon cicle de secundària i Batxillerat.</a:t>
            </a:r>
            <a:endParaRPr lang="es-ES_tradnl" sz="1000">
              <a:latin typeface="Calibri" pitchFamily="34" charset="0"/>
            </a:endParaRPr>
          </a:p>
          <a:p>
            <a:pPr algn="just"/>
            <a:endParaRPr lang="ca-ES" sz="1000">
              <a:latin typeface="Calibri" pitchFamily="34" charset="0"/>
            </a:endParaRPr>
          </a:p>
          <a:p>
            <a:pPr algn="just"/>
            <a:r>
              <a:rPr lang="ca-ES" sz="1000">
                <a:latin typeface="Calibri" pitchFamily="34" charset="0"/>
              </a:rPr>
              <a:t>-Valorar les habilitats de comunicació del professor en un tipus de pràctica singular.</a:t>
            </a:r>
          </a:p>
        </p:txBody>
      </p:sp>
      <p:sp>
        <p:nvSpPr>
          <p:cNvPr id="14342" name="AutoShape 5"/>
          <p:cNvSpPr>
            <a:spLocks/>
          </p:cNvSpPr>
          <p:nvPr/>
        </p:nvSpPr>
        <p:spPr bwMode="auto">
          <a:xfrm>
            <a:off x="4640263" y="1465263"/>
            <a:ext cx="2068512" cy="1562100"/>
          </a:xfrm>
          <a:prstGeom prst="roundRect">
            <a:avLst>
              <a:gd name="adj" fmla="val 4463"/>
            </a:avLst>
          </a:prstGeom>
          <a:solidFill>
            <a:srgbClr val="E6E6E6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4343" name="AutoShape 6"/>
          <p:cNvSpPr>
            <a:spLocks/>
          </p:cNvSpPr>
          <p:nvPr/>
        </p:nvSpPr>
        <p:spPr bwMode="auto">
          <a:xfrm>
            <a:off x="6853238" y="1465263"/>
            <a:ext cx="2068512" cy="2954337"/>
          </a:xfrm>
          <a:prstGeom prst="roundRect">
            <a:avLst>
              <a:gd name="adj" fmla="val 3366"/>
            </a:avLst>
          </a:prstGeom>
          <a:solidFill>
            <a:srgbClr val="E6E6E6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4344" name="AutoShape 7"/>
          <p:cNvSpPr>
            <a:spLocks/>
          </p:cNvSpPr>
          <p:nvPr/>
        </p:nvSpPr>
        <p:spPr bwMode="auto">
          <a:xfrm>
            <a:off x="227013" y="1465263"/>
            <a:ext cx="2068512" cy="4851400"/>
          </a:xfrm>
          <a:prstGeom prst="roundRect">
            <a:avLst>
              <a:gd name="adj" fmla="val 3366"/>
            </a:avLst>
          </a:prstGeom>
          <a:solidFill>
            <a:srgbClr val="E6E6E6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4345" name="Rectangle 8"/>
          <p:cNvSpPr>
            <a:spLocks/>
          </p:cNvSpPr>
          <p:nvPr/>
        </p:nvSpPr>
        <p:spPr bwMode="auto">
          <a:xfrm>
            <a:off x="304800" y="1200150"/>
            <a:ext cx="19304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65100"/>
            <a:r>
              <a:rPr lang="en-US" sz="1200" b="1">
                <a:solidFill>
                  <a:srgbClr val="495152"/>
                </a:solidFill>
                <a:latin typeface="Helvetica"/>
                <a:ea typeface="Helvetica"/>
                <a:cs typeface="Helvetica"/>
                <a:sym typeface="Helvetica"/>
              </a:rPr>
              <a:t>INTRODUCCIÓ</a:t>
            </a:r>
          </a:p>
        </p:txBody>
      </p:sp>
      <p:sp>
        <p:nvSpPr>
          <p:cNvPr id="14346" name="Rectangle 9"/>
          <p:cNvSpPr>
            <a:spLocks/>
          </p:cNvSpPr>
          <p:nvPr/>
        </p:nvSpPr>
        <p:spPr bwMode="auto">
          <a:xfrm>
            <a:off x="2508250" y="1200150"/>
            <a:ext cx="19319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65100"/>
            <a:r>
              <a:rPr lang="en-US" sz="1200" b="1">
                <a:solidFill>
                  <a:srgbClr val="495152"/>
                </a:solidFill>
                <a:latin typeface="Helvetica"/>
                <a:ea typeface="Helvetica"/>
                <a:cs typeface="Helvetica"/>
                <a:sym typeface="Helvetica"/>
              </a:rPr>
              <a:t>OBJECTIUS </a:t>
            </a:r>
          </a:p>
        </p:txBody>
      </p:sp>
      <p:sp>
        <p:nvSpPr>
          <p:cNvPr id="14347" name="Rectangle 10"/>
          <p:cNvSpPr>
            <a:spLocks/>
          </p:cNvSpPr>
          <p:nvPr/>
        </p:nvSpPr>
        <p:spPr bwMode="auto">
          <a:xfrm>
            <a:off x="4713288" y="1195388"/>
            <a:ext cx="199231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65100"/>
            <a:r>
              <a:rPr lang="en-US" sz="1200" b="1">
                <a:solidFill>
                  <a:srgbClr val="495152"/>
                </a:solidFill>
                <a:latin typeface="Helvetica"/>
                <a:ea typeface="Helvetica"/>
                <a:cs typeface="Helvetica"/>
                <a:sym typeface="Helvetica"/>
              </a:rPr>
              <a:t>ANÀLISI DELS RESULTATS	</a:t>
            </a:r>
          </a:p>
        </p:txBody>
      </p:sp>
      <p:sp>
        <p:nvSpPr>
          <p:cNvPr id="14348" name="Rectangle 11"/>
          <p:cNvSpPr>
            <a:spLocks/>
          </p:cNvSpPr>
          <p:nvPr/>
        </p:nvSpPr>
        <p:spPr bwMode="auto">
          <a:xfrm>
            <a:off x="6919913" y="1200150"/>
            <a:ext cx="193198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65100"/>
            <a:r>
              <a:rPr lang="en-US" sz="1200" b="1">
                <a:solidFill>
                  <a:srgbClr val="495152"/>
                </a:solidFill>
                <a:latin typeface="Helvetica"/>
                <a:ea typeface="Helvetica"/>
                <a:cs typeface="Helvetica"/>
                <a:sym typeface="Helvetica"/>
              </a:rPr>
              <a:t>CONCLUSIONS</a:t>
            </a:r>
          </a:p>
        </p:txBody>
      </p:sp>
      <p:sp>
        <p:nvSpPr>
          <p:cNvPr id="14349" name="Rectangle 12"/>
          <p:cNvSpPr>
            <a:spLocks/>
          </p:cNvSpPr>
          <p:nvPr/>
        </p:nvSpPr>
        <p:spPr bwMode="auto">
          <a:xfrm>
            <a:off x="1181100" y="228600"/>
            <a:ext cx="74295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a-ES" sz="1700" b="1">
                <a:solidFill>
                  <a:schemeClr val="bg1"/>
                </a:solidFill>
                <a:latin typeface="Calibri" pitchFamily="34" charset="0"/>
              </a:rPr>
              <a:t>APLICACIÓ DEL CONTACT IMPROVISACIÓ A L’ENSENYAMENT SECUNDARI</a:t>
            </a:r>
            <a:endParaRPr lang="es-ES_tradnl" sz="17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50" name="Rectangle 13"/>
          <p:cNvSpPr>
            <a:spLocks/>
          </p:cNvSpPr>
          <p:nvPr/>
        </p:nvSpPr>
        <p:spPr bwMode="auto">
          <a:xfrm>
            <a:off x="858838" y="609600"/>
            <a:ext cx="742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ca-ES" sz="900">
                <a:solidFill>
                  <a:schemeClr val="bg1"/>
                </a:solidFill>
                <a:latin typeface="Calibri" pitchFamily="34" charset="0"/>
              </a:rPr>
              <a:t>Autor: Marc Cortadelles </a:t>
            </a:r>
            <a:endParaRPr lang="es-ES_tradnl" sz="9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a-ES" sz="900">
                <a:solidFill>
                  <a:schemeClr val="bg1"/>
                </a:solidFill>
                <a:latin typeface="Calibri" pitchFamily="34" charset="0"/>
              </a:rPr>
              <a:t>Tutora: Dra. Marta Castañer</a:t>
            </a:r>
            <a:endParaRPr lang="es-ES_tradnl" sz="9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51" name="AutoShape 15"/>
          <p:cNvSpPr>
            <a:spLocks/>
          </p:cNvSpPr>
          <p:nvPr/>
        </p:nvSpPr>
        <p:spPr bwMode="auto">
          <a:xfrm>
            <a:off x="4645025" y="1524000"/>
            <a:ext cx="2068513" cy="4794250"/>
          </a:xfrm>
          <a:prstGeom prst="roundRect">
            <a:avLst>
              <a:gd name="adj" fmla="val 3366"/>
            </a:avLst>
          </a:prstGeom>
          <a:solidFill>
            <a:srgbClr val="E6E6E6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4352" name="AutoShape 18"/>
          <p:cNvSpPr>
            <a:spLocks/>
          </p:cNvSpPr>
          <p:nvPr/>
        </p:nvSpPr>
        <p:spPr bwMode="auto">
          <a:xfrm>
            <a:off x="6859588" y="4724400"/>
            <a:ext cx="2068512" cy="1639888"/>
          </a:xfrm>
          <a:prstGeom prst="roundRect">
            <a:avLst>
              <a:gd name="adj" fmla="val 3366"/>
            </a:avLst>
          </a:prstGeom>
          <a:solidFill>
            <a:srgbClr val="E6E6E6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4353" name="Rectangle 19"/>
          <p:cNvSpPr>
            <a:spLocks/>
          </p:cNvSpPr>
          <p:nvPr/>
        </p:nvSpPr>
        <p:spPr bwMode="auto">
          <a:xfrm>
            <a:off x="6911975" y="4495800"/>
            <a:ext cx="19319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65100"/>
            <a:r>
              <a:rPr lang="en-US" sz="1200" b="1">
                <a:solidFill>
                  <a:srgbClr val="495152"/>
                </a:solidFill>
                <a:latin typeface="Helvetica"/>
                <a:ea typeface="Helvetica"/>
                <a:cs typeface="Helvetica"/>
                <a:sym typeface="Helvetica"/>
              </a:rPr>
              <a:t>REFERÈNCIES</a:t>
            </a:r>
          </a:p>
        </p:txBody>
      </p:sp>
      <p:sp>
        <p:nvSpPr>
          <p:cNvPr id="14354" name="Rectangle 24"/>
          <p:cNvSpPr>
            <a:spLocks/>
          </p:cNvSpPr>
          <p:nvPr/>
        </p:nvSpPr>
        <p:spPr bwMode="auto">
          <a:xfrm>
            <a:off x="228600" y="1524000"/>
            <a:ext cx="20081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95250" indent="-95250" algn="just" defTabSz="165100">
              <a:lnSpc>
                <a:spcPct val="110000"/>
              </a:lnSpc>
            </a:pPr>
            <a:r>
              <a:rPr lang="ca-ES" sz="1000" b="1">
                <a:latin typeface="Helvetica"/>
                <a:ea typeface="Helvetica"/>
                <a:cs typeface="Helvetica"/>
                <a:sym typeface="Helvetica"/>
              </a:rPr>
              <a:t>  QUÈ ÉS EL CI?</a:t>
            </a:r>
          </a:p>
          <a:p>
            <a:pPr marL="95250" indent="-95250" algn="just" defTabSz="165100"/>
            <a:endParaRPr lang="ca-ES" sz="1000" i="1">
              <a:latin typeface="Calibri" pitchFamily="34" charset="0"/>
            </a:endParaRPr>
          </a:p>
          <a:p>
            <a:pPr marL="95250" indent="-95250" algn="just" defTabSz="165100"/>
            <a:r>
              <a:rPr lang="ca-ES" sz="1000" i="1">
                <a:latin typeface="Calibri" pitchFamily="34" charset="0"/>
              </a:rPr>
              <a:t>  “El Contact Improvisation (CI) és una modalitat de dansa basada en la improvisació i el contacte físic entre els ballarins. Es centra principalment en la comunicació, la cooperació, l’escolta i la generació d’habilitats motrius a través del contacte. Per la pràctica del CI es requereixen totes les capacitats físico-motrius” (</a:t>
            </a:r>
            <a:r>
              <a:rPr lang="ca-ES" sz="1000">
                <a:latin typeface="Calibri" pitchFamily="34" charset="0"/>
              </a:rPr>
              <a:t>Torrents i Castañer, 2008:91) </a:t>
            </a:r>
          </a:p>
          <a:p>
            <a:pPr marL="95250" indent="-95250" algn="just" defTabSz="165100"/>
            <a:r>
              <a:rPr lang="ca-ES" sz="500">
                <a:latin typeface="Helvetica"/>
                <a:ea typeface="ヒラギノ角ゴ Pro W3"/>
                <a:cs typeface="ヒラギノ角ゴ Pro W3"/>
                <a:sym typeface="Helvetica"/>
              </a:rPr>
              <a:t> </a:t>
            </a:r>
            <a:endParaRPr lang="ca-ES" sz="50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4355" name="Rectangle 26"/>
          <p:cNvSpPr>
            <a:spLocks/>
          </p:cNvSpPr>
          <p:nvPr/>
        </p:nvSpPr>
        <p:spPr bwMode="auto">
          <a:xfrm>
            <a:off x="304800" y="3646488"/>
            <a:ext cx="19050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65100">
              <a:lnSpc>
                <a:spcPct val="110000"/>
              </a:lnSpc>
            </a:pPr>
            <a:endParaRPr lang="en-US" sz="1000" b="1">
              <a:latin typeface="Helvetica"/>
              <a:ea typeface="Helvetica"/>
              <a:cs typeface="Helvetica"/>
              <a:sym typeface="Helvetica"/>
            </a:endParaRPr>
          </a:p>
          <a:p>
            <a:pPr defTabSz="165100">
              <a:lnSpc>
                <a:spcPct val="110000"/>
              </a:lnSpc>
            </a:pPr>
            <a:r>
              <a:rPr lang="en-US" sz="1000" b="1">
                <a:latin typeface="Helvetica"/>
                <a:ea typeface="Helvetica"/>
                <a:cs typeface="Helvetica"/>
                <a:sym typeface="Helvetica"/>
              </a:rPr>
              <a:t>ELEMENTS TÈCNICS DEL CI</a:t>
            </a:r>
          </a:p>
          <a:p>
            <a:pPr defTabSz="165100"/>
            <a:endParaRPr lang="es-ES" sz="1000">
              <a:latin typeface="Helvetica"/>
              <a:ea typeface="ヒラギノ角ゴ Pro W3"/>
              <a:cs typeface="ヒラギノ角ゴ Pro W3"/>
              <a:sym typeface="Helvetica"/>
            </a:endParaRPr>
          </a:p>
          <a:p>
            <a:pPr defTabSz="165100"/>
            <a:r>
              <a:rPr lang="ca-ES" sz="1000">
                <a:latin typeface="Calibri" pitchFamily="34" charset="0"/>
              </a:rPr>
              <a:t/>
            </a:r>
            <a:br>
              <a:rPr lang="ca-ES" sz="1000">
                <a:latin typeface="Calibri" pitchFamily="34" charset="0"/>
              </a:rPr>
            </a:br>
            <a:r>
              <a:rPr lang="ca-ES" sz="1000">
                <a:latin typeface="Calibri" pitchFamily="34" charset="0"/>
              </a:rPr>
              <a:t>Brozas (2000:312) ens apunta els elements tècnics característics: </a:t>
            </a:r>
          </a:p>
          <a:p>
            <a:pPr defTabSz="165100"/>
            <a:endParaRPr lang="ca-ES" sz="1000">
              <a:latin typeface="Calibri" pitchFamily="34" charset="0"/>
            </a:endParaRPr>
          </a:p>
          <a:p>
            <a:pPr defTabSz="165100"/>
            <a:r>
              <a:rPr lang="ca-ES" sz="1000">
                <a:latin typeface="Calibri" pitchFamily="34" charset="0"/>
              </a:rPr>
              <a:t>-suports, </a:t>
            </a:r>
          </a:p>
          <a:p>
            <a:pPr defTabSz="165100"/>
            <a:r>
              <a:rPr lang="ca-ES" sz="1000">
                <a:latin typeface="Calibri" pitchFamily="34" charset="0"/>
              </a:rPr>
              <a:t>-caigudes, </a:t>
            </a:r>
          </a:p>
          <a:p>
            <a:pPr defTabSz="165100"/>
            <a:r>
              <a:rPr lang="ca-ES" sz="1000">
                <a:latin typeface="Calibri" pitchFamily="34" charset="0"/>
              </a:rPr>
              <a:t>-girs i </a:t>
            </a:r>
          </a:p>
          <a:p>
            <a:pPr defTabSz="165100"/>
            <a:r>
              <a:rPr lang="ca-ES" sz="1000">
                <a:latin typeface="Calibri" pitchFamily="34" charset="0"/>
              </a:rPr>
              <a:t>-inversions; </a:t>
            </a:r>
          </a:p>
          <a:p>
            <a:pPr defTabSz="165100"/>
            <a:r>
              <a:rPr lang="ca-ES" sz="1000">
                <a:latin typeface="Calibri" pitchFamily="34" charset="0"/>
              </a:rPr>
              <a:t>i les bases </a:t>
            </a:r>
          </a:p>
          <a:p>
            <a:pPr defTabSz="165100"/>
            <a:r>
              <a:rPr lang="ca-ES" sz="1000">
                <a:latin typeface="Calibri" pitchFamily="34" charset="0"/>
              </a:rPr>
              <a:t>perceptives:</a:t>
            </a:r>
          </a:p>
          <a:p>
            <a:pPr defTabSz="165100"/>
            <a:r>
              <a:rPr lang="ca-ES" sz="1000">
                <a:latin typeface="Calibri" pitchFamily="34" charset="0"/>
              </a:rPr>
              <a:t>-equilibri, </a:t>
            </a:r>
          </a:p>
          <a:p>
            <a:pPr defTabSz="165100"/>
            <a:r>
              <a:rPr lang="ca-ES" sz="1000">
                <a:latin typeface="Calibri" pitchFamily="34" charset="0"/>
              </a:rPr>
              <a:t>-tacte i </a:t>
            </a:r>
          </a:p>
          <a:p>
            <a:pPr defTabSz="165100"/>
            <a:r>
              <a:rPr lang="ca-ES" sz="1000">
                <a:latin typeface="Calibri" pitchFamily="34" charset="0"/>
              </a:rPr>
              <a:t>-visió perifèrica</a:t>
            </a:r>
            <a:r>
              <a:rPr lang="ca-ES" sz="800">
                <a:latin typeface="Calibri" pitchFamily="34" charset="0"/>
              </a:rPr>
              <a:t>.</a:t>
            </a:r>
            <a:r>
              <a:rPr lang="es-ES_tradnl" sz="800">
                <a:latin typeface="Calibri" pitchFamily="34" charset="0"/>
              </a:rPr>
              <a:t> </a:t>
            </a:r>
          </a:p>
          <a:p>
            <a:pPr defTabSz="165100"/>
            <a:endParaRPr lang="en-US" sz="500">
              <a:latin typeface="Helvetica"/>
              <a:ea typeface="ヒラギノ角ゴ Pro W3"/>
              <a:cs typeface="ヒラギノ角ゴ Pro W3"/>
              <a:sym typeface="Helvetica"/>
            </a:endParaRPr>
          </a:p>
          <a:p>
            <a:pPr algn="just" defTabSz="165100"/>
            <a:endParaRPr lang="en-US" sz="500">
              <a:latin typeface="Helvetica"/>
              <a:ea typeface="ヒラギノ角ゴ Pro W3"/>
              <a:cs typeface="ヒラギノ角ゴ Pro W3"/>
              <a:sym typeface="Helvetica"/>
            </a:endParaRPr>
          </a:p>
        </p:txBody>
      </p:sp>
      <p:sp>
        <p:nvSpPr>
          <p:cNvPr id="14356" name="Rectangle 27"/>
          <p:cNvSpPr>
            <a:spLocks/>
          </p:cNvSpPr>
          <p:nvPr/>
        </p:nvSpPr>
        <p:spPr bwMode="auto">
          <a:xfrm>
            <a:off x="2514600" y="2895600"/>
            <a:ext cx="1066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ca-ES" sz="1000">
                <a:latin typeface="Calibri" pitchFamily="34" charset="0"/>
              </a:rPr>
              <a:t>-Identificar quines competències bàsiques del currículum de secundària i batxillerat poden ser treballades mitjançant el CI.</a:t>
            </a:r>
            <a:endParaRPr lang="ca-ES" sz="800">
              <a:latin typeface="Calibri" pitchFamily="34" charset="0"/>
            </a:endParaRPr>
          </a:p>
          <a:p>
            <a:pPr algn="just"/>
            <a:endParaRPr lang="ca-ES" sz="800">
              <a:latin typeface="Calibri" pitchFamily="34" charset="0"/>
            </a:endParaRPr>
          </a:p>
          <a:p>
            <a:pPr algn="just"/>
            <a:endParaRPr lang="ca-ES" sz="800">
              <a:latin typeface="Calibri" pitchFamily="34" charset="0"/>
            </a:endParaRPr>
          </a:p>
          <a:p>
            <a:pPr algn="just"/>
            <a:endParaRPr lang="ca-ES" sz="800">
              <a:latin typeface="Calibri" pitchFamily="34" charset="0"/>
            </a:endParaRPr>
          </a:p>
          <a:p>
            <a:pPr algn="just"/>
            <a:endParaRPr lang="ca-ES" sz="800">
              <a:latin typeface="Calibri" pitchFamily="34" charset="0"/>
            </a:endParaRPr>
          </a:p>
          <a:p>
            <a:pPr algn="just"/>
            <a:endParaRPr lang="ca-ES" sz="800">
              <a:latin typeface="Calibri" pitchFamily="34" charset="0"/>
            </a:endParaRPr>
          </a:p>
          <a:p>
            <a:pPr algn="just"/>
            <a:endParaRPr lang="ca-ES" sz="800">
              <a:latin typeface="Calibri" pitchFamily="34" charset="0"/>
            </a:endParaRPr>
          </a:p>
          <a:p>
            <a:pPr algn="just"/>
            <a:endParaRPr lang="ca-ES" sz="800">
              <a:latin typeface="Calibri" pitchFamily="34" charset="0"/>
            </a:endParaRPr>
          </a:p>
          <a:p>
            <a:pPr algn="just"/>
            <a:endParaRPr lang="es-ES_tradnl" sz="800">
              <a:latin typeface="Calibri" pitchFamily="34" charset="0"/>
            </a:endParaRPr>
          </a:p>
        </p:txBody>
      </p:sp>
      <p:sp>
        <p:nvSpPr>
          <p:cNvPr id="22" name="Rectangle 29"/>
          <p:cNvSpPr>
            <a:spLocks/>
          </p:cNvSpPr>
          <p:nvPr/>
        </p:nvSpPr>
        <p:spPr bwMode="auto">
          <a:xfrm>
            <a:off x="4724400" y="1828800"/>
            <a:ext cx="19335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00" dirty="0">
                <a:latin typeface="+mn-lt"/>
              </a:rPr>
              <a:t> </a:t>
            </a:r>
            <a:r>
              <a:rPr lang="es-ES_tradnl" sz="1000" dirty="0" err="1">
                <a:latin typeface="+mn-lt"/>
              </a:rPr>
              <a:t>Competències</a:t>
            </a:r>
            <a:r>
              <a:rPr lang="es-ES_tradnl" sz="1000" dirty="0">
                <a:latin typeface="+mn-lt"/>
              </a:rPr>
              <a:t> </a:t>
            </a:r>
            <a:r>
              <a:rPr lang="es-ES_tradnl" sz="1000" dirty="0" err="1">
                <a:latin typeface="+mn-lt"/>
              </a:rPr>
              <a:t>mitjançant</a:t>
            </a:r>
            <a:r>
              <a:rPr lang="es-ES_tradnl" sz="1000" dirty="0">
                <a:latin typeface="+mn-lt"/>
              </a:rPr>
              <a:t> el CI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9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dirty="0">
                <a:latin typeface="+mn-lt"/>
              </a:rPr>
              <a:t>7. </a:t>
            </a:r>
            <a:r>
              <a:rPr lang="es-ES_tradnl" sz="900" dirty="0" err="1">
                <a:latin typeface="+mn-lt"/>
              </a:rPr>
              <a:t>Competència</a:t>
            </a:r>
            <a:r>
              <a:rPr lang="es-ES_tradnl" sz="900" dirty="0">
                <a:latin typeface="+mn-lt"/>
              </a:rPr>
              <a:t> en el </a:t>
            </a:r>
            <a:r>
              <a:rPr lang="es-ES_tradnl" sz="900" dirty="0" err="1">
                <a:latin typeface="+mn-lt"/>
              </a:rPr>
              <a:t>coneixement</a:t>
            </a:r>
            <a:r>
              <a:rPr lang="es-ES_tradnl" sz="900" dirty="0">
                <a:latin typeface="+mn-lt"/>
              </a:rPr>
              <a:t> </a:t>
            </a:r>
            <a:r>
              <a:rPr lang="es-ES_tradnl" sz="900" dirty="0" err="1">
                <a:latin typeface="+mn-lt"/>
              </a:rPr>
              <a:t>i</a:t>
            </a:r>
            <a:r>
              <a:rPr lang="es-ES_tradnl" sz="900" dirty="0">
                <a:latin typeface="+mn-lt"/>
              </a:rPr>
              <a:t> la </a:t>
            </a:r>
            <a:r>
              <a:rPr lang="es-ES_tradnl" sz="900" dirty="0" err="1">
                <a:latin typeface="+mn-lt"/>
              </a:rPr>
              <a:t>interacció</a:t>
            </a:r>
            <a:r>
              <a:rPr lang="es-ES_tradnl" sz="900" dirty="0">
                <a:latin typeface="+mn-lt"/>
              </a:rPr>
              <a:t> </a:t>
            </a:r>
            <a:r>
              <a:rPr lang="es-ES_tradnl" sz="900" dirty="0" err="1">
                <a:latin typeface="+mn-lt"/>
              </a:rPr>
              <a:t>amb</a:t>
            </a:r>
            <a:r>
              <a:rPr lang="es-ES_tradnl" sz="900" dirty="0">
                <a:latin typeface="+mn-lt"/>
              </a:rPr>
              <a:t> el </a:t>
            </a:r>
            <a:r>
              <a:rPr lang="es-ES_tradnl" sz="900" dirty="0" err="1">
                <a:latin typeface="+mn-lt"/>
              </a:rPr>
              <a:t>món</a:t>
            </a:r>
            <a:r>
              <a:rPr lang="es-ES_tradnl" sz="900" dirty="0">
                <a:latin typeface="+mn-lt"/>
              </a:rPr>
              <a:t> </a:t>
            </a:r>
            <a:r>
              <a:rPr lang="es-ES_tradnl" sz="900" dirty="0" err="1">
                <a:latin typeface="+mn-lt"/>
              </a:rPr>
              <a:t>físic</a:t>
            </a:r>
            <a:r>
              <a:rPr lang="es-ES_tradnl" sz="900" dirty="0">
                <a:latin typeface="+mn-lt"/>
              </a:rPr>
              <a:t> </a:t>
            </a:r>
            <a:r>
              <a:rPr lang="es-ES_tradnl" sz="900" dirty="0">
                <a:latin typeface="+mn-lt"/>
              </a:rPr>
              <a:t>86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9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dirty="0">
                <a:latin typeface="+mn-lt"/>
              </a:rPr>
              <a:t>6. </a:t>
            </a:r>
            <a:r>
              <a:rPr lang="es-ES_tradnl" sz="900" dirty="0" err="1">
                <a:latin typeface="+mn-lt"/>
              </a:rPr>
              <a:t>Competència</a:t>
            </a:r>
            <a:r>
              <a:rPr lang="es-ES_tradnl" sz="900" dirty="0">
                <a:latin typeface="+mn-lt"/>
              </a:rPr>
              <a:t> </a:t>
            </a:r>
            <a:r>
              <a:rPr lang="es-ES_tradnl" sz="900" dirty="0" err="1">
                <a:latin typeface="+mn-lt"/>
              </a:rPr>
              <a:t>d’autonomia</a:t>
            </a:r>
            <a:r>
              <a:rPr lang="es-ES_tradnl" sz="900" dirty="0">
                <a:latin typeface="+mn-lt"/>
              </a:rPr>
              <a:t> </a:t>
            </a:r>
            <a:r>
              <a:rPr lang="es-ES_tradnl" sz="900" dirty="0" err="1">
                <a:latin typeface="+mn-lt"/>
              </a:rPr>
              <a:t>i</a:t>
            </a:r>
            <a:r>
              <a:rPr lang="es-ES_tradnl" sz="900" dirty="0">
                <a:latin typeface="+mn-lt"/>
              </a:rPr>
              <a:t> iniciativa personal </a:t>
            </a:r>
            <a:r>
              <a:rPr lang="es-ES_tradnl" sz="900" dirty="0">
                <a:latin typeface="+mn-lt"/>
              </a:rPr>
              <a:t>80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9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dirty="0">
                <a:latin typeface="+mn-lt"/>
              </a:rPr>
              <a:t>8. </a:t>
            </a:r>
            <a:r>
              <a:rPr lang="es-ES_tradnl" sz="900" dirty="0" err="1">
                <a:latin typeface="+mn-lt"/>
              </a:rPr>
              <a:t>Competència</a:t>
            </a:r>
            <a:r>
              <a:rPr lang="es-ES_tradnl" sz="900" dirty="0">
                <a:latin typeface="+mn-lt"/>
              </a:rPr>
              <a:t> social </a:t>
            </a:r>
            <a:r>
              <a:rPr lang="es-ES_tradnl" sz="900" dirty="0" err="1">
                <a:latin typeface="+mn-lt"/>
              </a:rPr>
              <a:t>i</a:t>
            </a:r>
            <a:r>
              <a:rPr lang="es-ES_tradnl" sz="900" dirty="0">
                <a:latin typeface="+mn-lt"/>
              </a:rPr>
              <a:t> </a:t>
            </a:r>
            <a:r>
              <a:rPr lang="es-ES_tradnl" sz="900" dirty="0" err="1">
                <a:latin typeface="+mn-lt"/>
              </a:rPr>
              <a:t>ciutadana</a:t>
            </a:r>
            <a:r>
              <a:rPr lang="es-ES_tradnl" sz="900" dirty="0">
                <a:latin typeface="+mn-lt"/>
              </a:rPr>
              <a:t>  </a:t>
            </a:r>
            <a:r>
              <a:rPr lang="es-ES_tradnl" sz="900" dirty="0">
                <a:latin typeface="+mn-lt"/>
              </a:rPr>
              <a:t>79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9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dirty="0">
                <a:latin typeface="+mn-lt"/>
              </a:rPr>
              <a:t>2. </a:t>
            </a:r>
            <a:r>
              <a:rPr lang="es-ES_tradnl" sz="900" dirty="0" err="1">
                <a:latin typeface="+mn-lt"/>
              </a:rPr>
              <a:t>Competències</a:t>
            </a:r>
            <a:r>
              <a:rPr lang="es-ES_tradnl" sz="900" dirty="0">
                <a:latin typeface="+mn-lt"/>
              </a:rPr>
              <a:t> artística </a:t>
            </a:r>
            <a:r>
              <a:rPr lang="es-ES_tradnl" sz="900" dirty="0" err="1">
                <a:latin typeface="+mn-lt"/>
              </a:rPr>
              <a:t>i</a:t>
            </a:r>
            <a:r>
              <a:rPr lang="es-ES_tradnl" sz="900" dirty="0">
                <a:latin typeface="+mn-lt"/>
              </a:rPr>
              <a:t> cultural  </a:t>
            </a:r>
            <a:r>
              <a:rPr lang="es-ES_tradnl" sz="900" dirty="0">
                <a:latin typeface="+mn-lt"/>
              </a:rPr>
              <a:t>74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900" dirty="0">
              <a:latin typeface="+mn-lt"/>
            </a:endParaRP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_tradnl" sz="900" dirty="0" err="1">
                <a:latin typeface="+mn-lt"/>
              </a:rPr>
              <a:t>Competència</a:t>
            </a:r>
            <a:r>
              <a:rPr lang="es-ES_tradnl" sz="900" dirty="0">
                <a:latin typeface="+mn-lt"/>
              </a:rPr>
              <a:t> </a:t>
            </a:r>
            <a:r>
              <a:rPr lang="es-ES_tradnl" sz="900" dirty="0">
                <a:latin typeface="+mn-lt"/>
              </a:rPr>
              <a:t>comunicativa lingüística </a:t>
            </a:r>
            <a:r>
              <a:rPr lang="es-ES_tradnl" sz="900" dirty="0" err="1">
                <a:latin typeface="+mn-lt"/>
              </a:rPr>
              <a:t>i</a:t>
            </a:r>
            <a:r>
              <a:rPr lang="es-ES_tradnl" sz="900" dirty="0">
                <a:latin typeface="+mn-lt"/>
              </a:rPr>
              <a:t> audiovisual </a:t>
            </a:r>
            <a:r>
              <a:rPr lang="es-ES_tradnl" sz="900" dirty="0">
                <a:latin typeface="+mn-lt"/>
              </a:rPr>
              <a:t>73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_tradnl" sz="9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dirty="0">
                <a:latin typeface="+mn-lt"/>
              </a:rPr>
              <a:t>5. </a:t>
            </a:r>
            <a:r>
              <a:rPr lang="es-ES_tradnl" sz="900" dirty="0" err="1">
                <a:latin typeface="+mn-lt"/>
              </a:rPr>
              <a:t>Competència</a:t>
            </a:r>
            <a:r>
              <a:rPr lang="es-ES_tradnl" sz="900" dirty="0">
                <a:latin typeface="+mn-lt"/>
              </a:rPr>
              <a:t> </a:t>
            </a:r>
            <a:r>
              <a:rPr lang="es-ES_tradnl" sz="900" dirty="0" err="1">
                <a:latin typeface="+mn-lt"/>
              </a:rPr>
              <a:t>d’aprendre</a:t>
            </a:r>
            <a:r>
              <a:rPr lang="es-ES_tradnl" sz="900" dirty="0">
                <a:latin typeface="+mn-lt"/>
              </a:rPr>
              <a:t> a </a:t>
            </a:r>
            <a:r>
              <a:rPr lang="es-ES_tradnl" sz="900" dirty="0" err="1">
                <a:latin typeface="+mn-lt"/>
              </a:rPr>
              <a:t>aprendre</a:t>
            </a:r>
            <a:r>
              <a:rPr lang="es-ES_tradnl" sz="900" dirty="0">
                <a:latin typeface="+mn-lt"/>
              </a:rPr>
              <a:t> </a:t>
            </a:r>
            <a:r>
              <a:rPr lang="es-ES_tradnl" sz="900" dirty="0">
                <a:latin typeface="+mn-lt"/>
              </a:rPr>
              <a:t>71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9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dirty="0">
                <a:latin typeface="+mn-lt"/>
              </a:rPr>
              <a:t>3. </a:t>
            </a:r>
            <a:r>
              <a:rPr lang="es-ES_tradnl" sz="900" dirty="0" err="1">
                <a:latin typeface="+mn-lt"/>
              </a:rPr>
              <a:t>Tractament</a:t>
            </a:r>
            <a:r>
              <a:rPr lang="es-ES_tradnl" sz="900" dirty="0">
                <a:latin typeface="+mn-lt"/>
              </a:rPr>
              <a:t> de la </a:t>
            </a:r>
            <a:r>
              <a:rPr lang="es-ES_tradnl" sz="900" dirty="0" err="1">
                <a:latin typeface="+mn-lt"/>
              </a:rPr>
              <a:t>informació</a:t>
            </a:r>
            <a:r>
              <a:rPr lang="es-ES_tradnl" sz="900" dirty="0">
                <a:latin typeface="+mn-lt"/>
              </a:rPr>
              <a:t> </a:t>
            </a:r>
            <a:r>
              <a:rPr lang="es-ES_tradnl" sz="900" dirty="0" err="1">
                <a:latin typeface="+mn-lt"/>
              </a:rPr>
              <a:t>i</a:t>
            </a:r>
            <a:r>
              <a:rPr lang="es-ES_tradnl" sz="900" dirty="0">
                <a:latin typeface="+mn-lt"/>
              </a:rPr>
              <a:t> </a:t>
            </a:r>
            <a:r>
              <a:rPr lang="es-ES_tradnl" sz="900" dirty="0" err="1">
                <a:latin typeface="+mn-lt"/>
              </a:rPr>
              <a:t>competència</a:t>
            </a:r>
            <a:r>
              <a:rPr lang="es-ES_tradnl" sz="900" dirty="0">
                <a:latin typeface="+mn-lt"/>
              </a:rPr>
              <a:t> digital </a:t>
            </a:r>
            <a:r>
              <a:rPr lang="es-ES_tradnl" sz="900" dirty="0">
                <a:latin typeface="+mn-lt"/>
              </a:rPr>
              <a:t>48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9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dirty="0">
                <a:latin typeface="+mn-lt"/>
              </a:rPr>
              <a:t>4. </a:t>
            </a:r>
            <a:r>
              <a:rPr lang="es-ES_tradnl" sz="900" dirty="0" err="1">
                <a:latin typeface="+mn-lt"/>
              </a:rPr>
              <a:t>Competència</a:t>
            </a:r>
            <a:r>
              <a:rPr lang="es-ES_tradnl" sz="900" dirty="0">
                <a:latin typeface="+mn-lt"/>
              </a:rPr>
              <a:t> </a:t>
            </a:r>
            <a:r>
              <a:rPr lang="es-ES_tradnl" sz="900" dirty="0" err="1">
                <a:latin typeface="+mn-lt"/>
              </a:rPr>
              <a:t>matemàtica</a:t>
            </a:r>
            <a:r>
              <a:rPr lang="es-ES_tradnl" sz="900" dirty="0">
                <a:latin typeface="+mn-lt"/>
              </a:rPr>
              <a:t>  39</a:t>
            </a:r>
            <a:endParaRPr lang="es-ES_tradnl" sz="9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dirty="0">
                <a:latin typeface="+mn-lt"/>
              </a:rPr>
              <a:t>Practicar </a:t>
            </a:r>
            <a:r>
              <a:rPr lang="es-ES_tradnl" sz="1000" dirty="0" err="1">
                <a:latin typeface="+mn-lt"/>
              </a:rPr>
              <a:t>més</a:t>
            </a:r>
            <a:r>
              <a:rPr lang="es-ES_tradnl" sz="1000" dirty="0">
                <a:latin typeface="+mn-lt"/>
              </a:rPr>
              <a:t> CI?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dirty="0">
                <a:latin typeface="+mn-lt"/>
              </a:rPr>
              <a:t>Sí: 10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dirty="0">
                <a:latin typeface="+mn-lt"/>
              </a:rPr>
              <a:t>No: </a:t>
            </a:r>
            <a:r>
              <a:rPr lang="es-ES_tradnl" sz="1000" dirty="0">
                <a:latin typeface="+mn-lt"/>
              </a:rPr>
              <a:t>14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dirty="0">
                <a:latin typeface="+mn-lt"/>
              </a:rPr>
              <a:t>CI </a:t>
            </a:r>
            <a:r>
              <a:rPr lang="es-ES_tradnl" sz="1000" dirty="0">
                <a:latin typeface="+mn-lt"/>
              </a:rPr>
              <a:t>a </a:t>
            </a:r>
            <a:r>
              <a:rPr lang="es-ES_tradnl" sz="1000" dirty="0" err="1">
                <a:latin typeface="+mn-lt"/>
              </a:rPr>
              <a:t>tots</a:t>
            </a:r>
            <a:r>
              <a:rPr lang="es-ES_tradnl" sz="1000" dirty="0">
                <a:latin typeface="+mn-lt"/>
              </a:rPr>
              <a:t> </a:t>
            </a:r>
            <a:r>
              <a:rPr lang="es-ES_tradnl" sz="1000" dirty="0" err="1">
                <a:latin typeface="+mn-lt"/>
              </a:rPr>
              <a:t>els</a:t>
            </a:r>
            <a:r>
              <a:rPr lang="es-ES_tradnl" sz="1000" dirty="0">
                <a:latin typeface="+mn-lt"/>
              </a:rPr>
              <a:t> </a:t>
            </a:r>
            <a:r>
              <a:rPr lang="es-ES_tradnl" sz="1000" dirty="0" err="1">
                <a:latin typeface="+mn-lt"/>
              </a:rPr>
              <a:t>instituts</a:t>
            </a:r>
            <a:r>
              <a:rPr lang="es-ES_tradnl" sz="1000" dirty="0">
                <a:latin typeface="+mn-lt"/>
              </a:rPr>
              <a:t>?</a:t>
            </a:r>
            <a:endParaRPr lang="es-ES_tradnl" sz="1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dirty="0">
                <a:latin typeface="+mn-lt"/>
              </a:rPr>
              <a:t>Sí: 13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dirty="0">
                <a:latin typeface="+mn-lt"/>
              </a:rPr>
              <a:t>No: 11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000" dirty="0">
              <a:latin typeface="+mn-lt"/>
            </a:endParaRPr>
          </a:p>
        </p:txBody>
      </p:sp>
      <p:sp>
        <p:nvSpPr>
          <p:cNvPr id="14358" name="Rectangle 30"/>
          <p:cNvSpPr>
            <a:spLocks/>
          </p:cNvSpPr>
          <p:nvPr/>
        </p:nvSpPr>
        <p:spPr bwMode="auto">
          <a:xfrm>
            <a:off x="4691063" y="1538288"/>
            <a:ext cx="1933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ca-ES" sz="500">
                <a:latin typeface="Helvetica"/>
                <a:ea typeface="ヒラギノ角ゴ Pro W3"/>
                <a:cs typeface="ヒラギノ角ゴ Pro W3"/>
                <a:sym typeface="Helvetica"/>
              </a:rPr>
              <a:t/>
            </a:r>
            <a:br>
              <a:rPr lang="ca-ES" sz="500">
                <a:latin typeface="Helvetica"/>
                <a:ea typeface="ヒラギノ角ゴ Pro W3"/>
                <a:cs typeface="ヒラギノ角ゴ Pro W3"/>
                <a:sym typeface="Helvetica"/>
              </a:rPr>
            </a:br>
            <a:r>
              <a:rPr lang="ca-ES" sz="500">
                <a:latin typeface="Helvetica"/>
                <a:ea typeface="ヒラギノ角ゴ Pro W3"/>
                <a:cs typeface="ヒラギノ角ゴ Pro W3"/>
                <a:sym typeface="Helvetica"/>
              </a:rPr>
              <a:t/>
            </a:r>
            <a:br>
              <a:rPr lang="ca-ES" sz="500">
                <a:latin typeface="Helvetica"/>
                <a:ea typeface="ヒラギノ角ゴ Pro W3"/>
                <a:cs typeface="ヒラギノ角ゴ Pro W3"/>
                <a:sym typeface="Helvetica"/>
              </a:rPr>
            </a:br>
            <a:endParaRPr lang="ca-ES" sz="500">
              <a:latin typeface="Helvetica"/>
              <a:ea typeface="ヒラギノ角ゴ Pro W3"/>
              <a:cs typeface="ヒラギノ角ゴ Pro W3"/>
              <a:sym typeface="Helvetica"/>
            </a:endParaRPr>
          </a:p>
        </p:txBody>
      </p:sp>
      <p:sp>
        <p:nvSpPr>
          <p:cNvPr id="14359" name="Rectangle 31"/>
          <p:cNvSpPr>
            <a:spLocks/>
          </p:cNvSpPr>
          <p:nvPr/>
        </p:nvSpPr>
        <p:spPr bwMode="auto">
          <a:xfrm>
            <a:off x="4724400" y="1524000"/>
            <a:ext cx="1933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es-ES_tradnl" sz="800" b="1">
                <a:latin typeface="Calibri" pitchFamily="34" charset="0"/>
              </a:rPr>
              <a:t>- 24 alumnes de 1r de batxillerat artístic </a:t>
            </a:r>
            <a:r>
              <a:rPr lang="es-ES" sz="500">
                <a:latin typeface="Helvetica"/>
                <a:ea typeface="ヒラギノ角ゴ Pro W3"/>
                <a:cs typeface="ヒラギノ角ゴ Pro W3"/>
                <a:sym typeface="Helvetica"/>
              </a:rPr>
              <a:t/>
            </a:r>
            <a:br>
              <a:rPr lang="es-ES" sz="500">
                <a:latin typeface="Helvetica"/>
                <a:ea typeface="ヒラギノ角ゴ Pro W3"/>
                <a:cs typeface="ヒラギノ角ゴ Pro W3"/>
                <a:sym typeface="Helvetica"/>
              </a:rPr>
            </a:br>
            <a:endParaRPr lang="en-US" sz="500">
              <a:latin typeface="Helvetica"/>
              <a:ea typeface="ヒラギノ角ゴ Pro W3"/>
              <a:cs typeface="ヒラギノ角ゴ Pro W3"/>
              <a:sym typeface="Helvetica"/>
            </a:endParaRPr>
          </a:p>
        </p:txBody>
      </p:sp>
      <p:sp>
        <p:nvSpPr>
          <p:cNvPr id="14360" name="Rectangle 32"/>
          <p:cNvSpPr>
            <a:spLocks/>
          </p:cNvSpPr>
          <p:nvPr/>
        </p:nvSpPr>
        <p:spPr bwMode="auto">
          <a:xfrm>
            <a:off x="6921500" y="1508125"/>
            <a:ext cx="19177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lnSpc>
                <a:spcPct val="110000"/>
              </a:lnSpc>
            </a:pPr>
            <a:r>
              <a:rPr lang="ca-ES" sz="1000">
                <a:latin typeface="Calibri" pitchFamily="34" charset="0"/>
              </a:rPr>
              <a:t>Pels alumnes, la satisfacció de la intervenció i del professor de CI és bona, a la línia de l’estudi del grau de satisfacció de l’EF i del professorat d’EF Hernández, J. Velázquez, R. (2007:150)</a:t>
            </a:r>
            <a:r>
              <a:rPr lang="es-ES_tradnl" sz="1000">
                <a:latin typeface="Calibri" pitchFamily="34" charset="0"/>
              </a:rPr>
              <a:t> </a:t>
            </a:r>
            <a:endParaRPr lang="ca-ES" sz="10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ca-ES" sz="10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ca-ES" sz="1000" b="1">
                <a:latin typeface="Calibri" pitchFamily="34" charset="0"/>
              </a:rPr>
              <a:t>PROSPECTIVA</a:t>
            </a:r>
          </a:p>
          <a:p>
            <a:pPr algn="just">
              <a:lnSpc>
                <a:spcPct val="110000"/>
              </a:lnSpc>
            </a:pPr>
            <a:endParaRPr lang="ca-ES" sz="10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ca-ES" sz="1000">
                <a:latin typeface="Calibri" pitchFamily="34" charset="0"/>
              </a:rPr>
              <a:t>-Començar la pedagogia del CI amb relaxació i consciència corporal.</a:t>
            </a:r>
          </a:p>
          <a:p>
            <a:pPr algn="just">
              <a:lnSpc>
                <a:spcPct val="110000"/>
              </a:lnSpc>
            </a:pPr>
            <a:r>
              <a:rPr lang="ca-ES" sz="1000">
                <a:latin typeface="Calibri" pitchFamily="34" charset="0"/>
              </a:rPr>
              <a:t>-Utilitzar </a:t>
            </a:r>
            <a:r>
              <a:rPr lang="es-ES_tradnl" sz="1000" i="1">
                <a:latin typeface="Calibri" pitchFamily="34" charset="0"/>
              </a:rPr>
              <a:t>descriptive and metaphoric instructions are better at encouraging participants to search for self-expression and creativi</a:t>
            </a:r>
            <a:r>
              <a:rPr lang="es-ES_tradnl" sz="1000">
                <a:latin typeface="Calibri" pitchFamily="34" charset="0"/>
              </a:rPr>
              <a:t>ty (Castañer et all 2009: 864)</a:t>
            </a:r>
            <a:endParaRPr lang="ca-ES" sz="10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ca-ES" sz="8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ca-ES" sz="8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</p:txBody>
      </p:sp>
      <p:sp>
        <p:nvSpPr>
          <p:cNvPr id="14361" name="Rectangle 33"/>
          <p:cNvSpPr>
            <a:spLocks/>
          </p:cNvSpPr>
          <p:nvPr/>
        </p:nvSpPr>
        <p:spPr bwMode="auto">
          <a:xfrm>
            <a:off x="6934200" y="4876800"/>
            <a:ext cx="114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a-ES" sz="700">
                <a:latin typeface="Calibri" pitchFamily="34" charset="0"/>
              </a:rPr>
              <a:t>Brozas (2000):  Contact Improvisation:  Danza,  </a:t>
            </a:r>
          </a:p>
          <a:p>
            <a:r>
              <a:rPr lang="ca-ES" sz="700">
                <a:latin typeface="Calibri" pitchFamily="34" charset="0"/>
              </a:rPr>
              <a:t>Acrobacia y pedagogía corporal.</a:t>
            </a:r>
            <a:r>
              <a:rPr lang="ca-ES" sz="700" i="1">
                <a:latin typeface="Calibri" pitchFamily="34" charset="0"/>
              </a:rPr>
              <a:t> </a:t>
            </a:r>
            <a:endParaRPr lang="ca-ES" sz="700">
              <a:latin typeface="Calibri" pitchFamily="34" charset="0"/>
            </a:endParaRPr>
          </a:p>
          <a:p>
            <a:r>
              <a:rPr lang="ca-ES" sz="700">
                <a:latin typeface="Calibri" pitchFamily="34" charset="0"/>
              </a:rPr>
              <a:t>	</a:t>
            </a:r>
          </a:p>
          <a:p>
            <a:endParaRPr lang="ca-ES" sz="700">
              <a:latin typeface="Calibri" pitchFamily="34" charset="0"/>
            </a:endParaRPr>
          </a:p>
          <a:p>
            <a:r>
              <a:rPr lang="ca-ES" sz="700">
                <a:latin typeface="Calibri" pitchFamily="34" charset="0"/>
              </a:rPr>
              <a:t>Hernández, J. Velázquez, R. (2007): </a:t>
            </a:r>
            <a:r>
              <a:rPr lang="ca-ES" sz="700" i="1">
                <a:latin typeface="Calibri" pitchFamily="34" charset="0"/>
              </a:rPr>
              <a:t>La educación físca, los estilos de vida y los adolescentes: cómo son, cómo se ven, qué saben y qué opinan</a:t>
            </a:r>
            <a:r>
              <a:rPr lang="ca-ES" sz="700">
                <a:latin typeface="Calibri" pitchFamily="34" charset="0"/>
              </a:rPr>
              <a:t>. Barcelona: Graó</a:t>
            </a:r>
            <a:endParaRPr lang="es-ES_tradnl" sz="700">
              <a:latin typeface="Calibri" pitchFamily="34" charset="0"/>
            </a:endParaRPr>
          </a:p>
          <a:p>
            <a:endParaRPr lang="ca-ES" sz="600">
              <a:latin typeface="Calibri" pitchFamily="34" charset="0"/>
            </a:endParaRPr>
          </a:p>
          <a:p>
            <a:endParaRPr lang="ca-ES" sz="600">
              <a:latin typeface="Calibri" pitchFamily="34" charset="0"/>
            </a:endParaRPr>
          </a:p>
          <a:p>
            <a:endParaRPr lang="ca-ES" sz="600">
              <a:latin typeface="Calibri" pitchFamily="34" charset="0"/>
            </a:endParaRPr>
          </a:p>
          <a:p>
            <a:endParaRPr lang="ca-ES" sz="600">
              <a:latin typeface="Calibri" pitchFamily="34" charset="0"/>
            </a:endParaRPr>
          </a:p>
          <a:p>
            <a:r>
              <a:rPr lang="ca-ES" sz="600">
                <a:latin typeface="Calibri" pitchFamily="34" charset="0"/>
              </a:rPr>
              <a:t> 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73050" y="228600"/>
          <a:ext cx="801688" cy="685800"/>
        </p:xfrm>
        <a:graphic>
          <a:graphicData uri="http://schemas.openxmlformats.org/presentationml/2006/ole">
            <p:oleObj spid="_x0000_s14338" name="Imagen" r:id="rId4" imgW="1467311" imgH="1257847" progId="Word.Picture.8">
              <p:embed/>
            </p:oleObj>
          </a:graphicData>
        </a:graphic>
      </p:graphicFrame>
      <p:pic>
        <p:nvPicPr>
          <p:cNvPr id="14362" name="Imagen 35" descr="577626_3695591303841_1097084860_33382555_329463539_n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971800"/>
            <a:ext cx="7620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3" name="Rectángulo 39"/>
          <p:cNvSpPr>
            <a:spLocks noChangeArrowheads="1"/>
          </p:cNvSpPr>
          <p:nvPr/>
        </p:nvSpPr>
        <p:spPr bwMode="auto">
          <a:xfrm>
            <a:off x="7848600" y="4724400"/>
            <a:ext cx="1295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700">
                <a:latin typeface="Calibri" pitchFamily="34" charset="0"/>
              </a:rPr>
              <a:t>Castañer et all (2009): Identifying and analyzing motor skill responses in body movement </a:t>
            </a:r>
          </a:p>
          <a:p>
            <a:r>
              <a:rPr lang="ca-ES" sz="700">
                <a:latin typeface="Calibri" pitchFamily="34" charset="0"/>
              </a:rPr>
              <a:t>and dance.</a:t>
            </a:r>
          </a:p>
          <a:p>
            <a:r>
              <a:rPr lang="ca-ES" sz="700">
                <a:latin typeface="Calibri" pitchFamily="34" charset="0"/>
              </a:rPr>
              <a:t>  </a:t>
            </a:r>
          </a:p>
          <a:p>
            <a:r>
              <a:rPr lang="ca-ES" sz="700">
                <a:latin typeface="Calibri" pitchFamily="34" charset="0"/>
              </a:rPr>
              <a:t>Torrents, C. i Castañer, M. (2008): Tándem 26. Competencias básicas en el marco de la convergencia europea. Educación integral mediante el Contact Improvisación. Barcelona: Graó</a:t>
            </a:r>
          </a:p>
          <a:p>
            <a:r>
              <a:rPr lang="ca-ES" sz="600">
                <a:latin typeface="Calibri" pitchFamily="34" charset="0"/>
              </a:rPr>
              <a:t> </a:t>
            </a:r>
          </a:p>
        </p:txBody>
      </p:sp>
      <p:sp>
        <p:nvSpPr>
          <p:cNvPr id="14364" name="Rectangle 24"/>
          <p:cNvSpPr>
            <a:spLocks/>
          </p:cNvSpPr>
          <p:nvPr/>
        </p:nvSpPr>
        <p:spPr bwMode="auto">
          <a:xfrm>
            <a:off x="2514600" y="4075113"/>
            <a:ext cx="19319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95250" indent="-95250" algn="just" defTabSz="165100">
              <a:lnSpc>
                <a:spcPct val="110000"/>
              </a:lnSpc>
            </a:pPr>
            <a:endParaRPr lang="ca-ES" sz="800">
              <a:latin typeface="Calibri" pitchFamily="34" charset="0"/>
            </a:endParaRPr>
          </a:p>
        </p:txBody>
      </p:sp>
      <p:sp>
        <p:nvSpPr>
          <p:cNvPr id="14365" name="Rectangle 32"/>
          <p:cNvSpPr>
            <a:spLocks/>
          </p:cNvSpPr>
          <p:nvPr/>
        </p:nvSpPr>
        <p:spPr bwMode="auto">
          <a:xfrm>
            <a:off x="7010400" y="3733800"/>
            <a:ext cx="19319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165100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 defTabSz="165100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 defTabSz="165100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 defTabSz="165100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 defTabSz="165100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 defTabSz="165100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 defTabSz="165100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 defTabSz="165100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 defTabSz="165100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 defTabSz="165100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 defTabSz="165100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 defTabSz="165100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 defTabSz="165100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  <a:p>
            <a:pPr algn="just" defTabSz="165100">
              <a:lnSpc>
                <a:spcPct val="110000"/>
              </a:lnSpc>
            </a:pPr>
            <a:endParaRPr lang="ca-ES" sz="500">
              <a:latin typeface="Calibri" pitchFamily="34" charset="0"/>
            </a:endParaRPr>
          </a:p>
        </p:txBody>
      </p:sp>
      <p:pic>
        <p:nvPicPr>
          <p:cNvPr id="14366" name="Imagen 37" descr="Imagen 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5105400"/>
            <a:ext cx="10461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0 Image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31125" y="228600"/>
            <a:ext cx="1108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8" name="Rectángulo 33"/>
          <p:cNvSpPr>
            <a:spLocks noChangeArrowheads="1"/>
          </p:cNvSpPr>
          <p:nvPr/>
        </p:nvSpPr>
        <p:spPr bwMode="auto">
          <a:xfrm>
            <a:off x="2438400" y="41910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sz="1000">
                <a:latin typeface="Calibri" pitchFamily="34" charset="0"/>
              </a:rPr>
              <a:t>-Valorar el grau de satisfacció dels alumnes respecte el CI.</a:t>
            </a:r>
            <a:endParaRPr lang="es-ES_tradnl" sz="1000">
              <a:latin typeface="Calibri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2514600" y="4764612"/>
            <a:ext cx="1905000" cy="1338828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95250" indent="-95250" algn="just" defTabSz="1651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a-ES" sz="800" b="1" dirty="0">
                <a:latin typeface="Helvetica" pitchFamily="-112" charset="0"/>
                <a:ea typeface="Helvetica" pitchFamily="-112" charset="0"/>
                <a:cs typeface="Helvetica" pitchFamily="-112" charset="0"/>
                <a:sym typeface="Helvetica" pitchFamily="-112" charset="0"/>
              </a:rPr>
              <a:t>*VALOR AFEGIT</a:t>
            </a:r>
          </a:p>
          <a:p>
            <a:pPr marL="95250" indent="-95250" algn="just" defTabSz="165100" fontAlgn="auto">
              <a:spcBef>
                <a:spcPts val="0"/>
              </a:spcBef>
              <a:spcAft>
                <a:spcPts val="0"/>
              </a:spcAft>
              <a:defRPr/>
            </a:pPr>
            <a:endParaRPr lang="ca-ES" sz="1000" i="1" dirty="0">
              <a:latin typeface="+mn-lt"/>
            </a:endParaRPr>
          </a:p>
          <a:p>
            <a:pPr marL="95250" indent="-95250" algn="dist" defTabSz="165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000" i="1" dirty="0">
                <a:latin typeface="+mn-lt"/>
              </a:rPr>
              <a:t>Aquest treball conté una</a:t>
            </a:r>
          </a:p>
          <a:p>
            <a:pPr marL="95250" indent="-95250" algn="dist" defTabSz="165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000" i="1" dirty="0">
                <a:latin typeface="+mn-lt"/>
              </a:rPr>
              <a:t>aplicació pràctica que dóna un</a:t>
            </a:r>
          </a:p>
          <a:p>
            <a:pPr marL="95250" indent="-95250" algn="dist" defTabSz="165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000" i="1" dirty="0">
                <a:latin typeface="+mn-lt"/>
              </a:rPr>
              <a:t>valor afegit en el treball, ja</a:t>
            </a:r>
          </a:p>
          <a:p>
            <a:pPr marL="95250" indent="-95250" algn="dist" defTabSz="165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000" i="1" dirty="0">
                <a:latin typeface="+mn-lt"/>
              </a:rPr>
              <a:t>que tot i no ser requerida, la</a:t>
            </a:r>
          </a:p>
          <a:p>
            <a:pPr marL="95250" indent="-95250" algn="dist" defTabSz="165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000" i="1" dirty="0">
                <a:latin typeface="+mn-lt"/>
              </a:rPr>
              <a:t>vam realitzar per millorar la</a:t>
            </a:r>
          </a:p>
          <a:p>
            <a:pPr marL="95250" indent="-95250" algn="dist" defTabSz="165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000" i="1" dirty="0">
                <a:latin typeface="+mn-lt"/>
              </a:rPr>
              <a:t>qualitat del producte final.</a:t>
            </a:r>
          </a:p>
        </p:txBody>
      </p:sp>
      <p:pic>
        <p:nvPicPr>
          <p:cNvPr id="14370" name="Imagen 35" descr="Imagen 23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1100" y="4876800"/>
            <a:ext cx="10287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387</Words>
  <Application>Microsoft Office PowerPoint</Application>
  <PresentationFormat>On-screen Show (4:3)</PresentationFormat>
  <Paragraphs>113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Arial</vt:lpstr>
      <vt:lpstr>Helvetica</vt:lpstr>
      <vt:lpstr>ヒラギノ角ゴ Pro W3</vt:lpstr>
      <vt:lpstr>Tema de Office</vt:lpstr>
      <vt:lpstr>Imagen</vt:lpstr>
      <vt:lpstr>Diapositiva 1</vt:lpstr>
    </vt:vector>
  </TitlesOfParts>
  <Company>aaaa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 Cortadelles Adzerias</dc:creator>
  <cp:lastModifiedBy>default</cp:lastModifiedBy>
  <cp:revision>19</cp:revision>
  <dcterms:created xsi:type="dcterms:W3CDTF">2012-09-19T15:43:51Z</dcterms:created>
  <dcterms:modified xsi:type="dcterms:W3CDTF">2012-09-20T09:07:20Z</dcterms:modified>
</cp:coreProperties>
</file>